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463" r:id="rId2"/>
    <p:sldId id="464" r:id="rId3"/>
    <p:sldId id="256" r:id="rId4"/>
    <p:sldId id="261" r:id="rId5"/>
    <p:sldId id="259" r:id="rId6"/>
    <p:sldId id="351" r:id="rId7"/>
    <p:sldId id="395" r:id="rId8"/>
    <p:sldId id="350" r:id="rId9"/>
    <p:sldId id="396" r:id="rId10"/>
    <p:sldId id="397" r:id="rId11"/>
    <p:sldId id="399" r:id="rId12"/>
    <p:sldId id="400" r:id="rId13"/>
    <p:sldId id="401" r:id="rId14"/>
    <p:sldId id="403" r:id="rId15"/>
    <p:sldId id="404" r:id="rId16"/>
    <p:sldId id="405" r:id="rId17"/>
    <p:sldId id="406" r:id="rId18"/>
    <p:sldId id="407" r:id="rId19"/>
    <p:sldId id="408" r:id="rId20"/>
    <p:sldId id="410" r:id="rId21"/>
    <p:sldId id="411" r:id="rId22"/>
    <p:sldId id="412" r:id="rId23"/>
    <p:sldId id="413" r:id="rId24"/>
    <p:sldId id="414" r:id="rId25"/>
    <p:sldId id="416" r:id="rId26"/>
    <p:sldId id="417" r:id="rId27"/>
    <p:sldId id="418" r:id="rId28"/>
    <p:sldId id="419" r:id="rId29"/>
    <p:sldId id="420" r:id="rId30"/>
    <p:sldId id="421" r:id="rId31"/>
    <p:sldId id="422" r:id="rId32"/>
    <p:sldId id="274" r:id="rId33"/>
    <p:sldId id="423" r:id="rId34"/>
    <p:sldId id="424" r:id="rId35"/>
    <p:sldId id="425" r:id="rId36"/>
    <p:sldId id="344" r:id="rId37"/>
    <p:sldId id="345" r:id="rId38"/>
    <p:sldId id="437" r:id="rId39"/>
    <p:sldId id="427" r:id="rId40"/>
    <p:sldId id="466" r:id="rId41"/>
    <p:sldId id="258" r:id="rId42"/>
    <p:sldId id="429" r:id="rId43"/>
    <p:sldId id="273" r:id="rId44"/>
    <p:sldId id="467" r:id="rId45"/>
    <p:sldId id="430" r:id="rId46"/>
    <p:sldId id="431" r:id="rId47"/>
    <p:sldId id="432" r:id="rId48"/>
    <p:sldId id="433" r:id="rId49"/>
    <p:sldId id="434" r:id="rId50"/>
    <p:sldId id="435" r:id="rId51"/>
    <p:sldId id="436" r:id="rId52"/>
    <p:sldId id="260" r:id="rId5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F226D7-5D92-AC67-1938-6EBACD401950}" v="16" dt="2023-11-09T11:16:48.705"/>
    <p1510:client id="{5B40A153-AB1E-469A-ABFF-3F7157207EDC}" v="30" dt="2023-11-08T13:49:09.061"/>
    <p1510:client id="{6223A1E3-3EBF-0E9C-7C34-DE8ECFA291AD}" v="11" dt="2023-11-09T11:10:24.2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1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5F7AC54-0650-465F-BEAA-0B3DF46BA288}" type="datetimeFigureOut">
              <a:rPr lang="en-GB" smtClean="0"/>
              <a:t>10/11/2023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F8CCEA0-3512-4893-B1B4-E25895B4EDF5}" type="slidenum">
              <a:rPr lang="en-GB" smtClean="0"/>
              <a:t>‹#›</a:t>
            </a:fld>
            <a:endParaRPr lang="en-GB"/>
          </a:p>
        </p:txBody>
      </p:sp>
    </p:spTree>
    <p:extLst>
      <p:ext uri="{BB962C8B-B14F-4D97-AF65-F5344CB8AC3E}">
        <p14:creationId xmlns:p14="http://schemas.microsoft.com/office/powerpoint/2010/main" val="480445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E24683-79B0-429E-848E-7C62902800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353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https://www.youtube.com/watch?v=C20EvKtdJwQ (clip is 2:50 </a:t>
            </a:r>
            <a:r>
              <a:rPr lang="en-GB" err="1"/>
              <a:t>mins</a:t>
            </a:r>
            <a:r>
              <a:rPr lang="en-GB"/>
              <a:t> long)</a:t>
            </a:r>
          </a:p>
          <a:p>
            <a:endParaRPr lang="en-GB"/>
          </a:p>
        </p:txBody>
      </p:sp>
      <p:sp>
        <p:nvSpPr>
          <p:cNvPr id="4" name="Slide Number Placeholder 3"/>
          <p:cNvSpPr>
            <a:spLocks noGrp="1"/>
          </p:cNvSpPr>
          <p:nvPr>
            <p:ph type="sldNum" sz="quarter" idx="10"/>
          </p:nvPr>
        </p:nvSpPr>
        <p:spPr/>
        <p:txBody>
          <a:bodyPr/>
          <a:lstStyle/>
          <a:p>
            <a:fld id="{C0EBAFCD-7CB9-46B5-94D1-029E2FDA240C}" type="slidenum">
              <a:rPr lang="en-GB" smtClean="0"/>
              <a:t>36</a:t>
            </a:fld>
            <a:endParaRPr lang="en-GB"/>
          </a:p>
        </p:txBody>
      </p:sp>
    </p:spTree>
    <p:extLst>
      <p:ext uri="{BB962C8B-B14F-4D97-AF65-F5344CB8AC3E}">
        <p14:creationId xmlns:p14="http://schemas.microsoft.com/office/powerpoint/2010/main" val="118315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E24683-79B0-429E-848E-7C62902800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4774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EBAFCD-7CB9-46B5-94D1-029E2FDA240C}" type="slidenum">
              <a:rPr lang="en-GB" smtClean="0"/>
              <a:t>4</a:t>
            </a:fld>
            <a:endParaRPr lang="en-GB"/>
          </a:p>
        </p:txBody>
      </p:sp>
    </p:spTree>
    <p:extLst>
      <p:ext uri="{BB962C8B-B14F-4D97-AF65-F5344CB8AC3E}">
        <p14:creationId xmlns:p14="http://schemas.microsoft.com/office/powerpoint/2010/main" val="3091222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t>This is a visual representation of the plot of</a:t>
            </a:r>
            <a:r>
              <a:rPr lang="en-GB" baseline="0"/>
              <a:t> Shakespeare’s ‘Romeo and Juliet’.</a:t>
            </a:r>
            <a:endParaRPr lang="en-GB"/>
          </a:p>
          <a:p>
            <a:endParaRPr lang="en-GB"/>
          </a:p>
        </p:txBody>
      </p:sp>
      <p:sp>
        <p:nvSpPr>
          <p:cNvPr id="4" name="Slide Number Placeholder 3"/>
          <p:cNvSpPr>
            <a:spLocks noGrp="1"/>
          </p:cNvSpPr>
          <p:nvPr>
            <p:ph type="sldNum" sz="quarter" idx="10"/>
          </p:nvPr>
        </p:nvSpPr>
        <p:spPr/>
        <p:txBody>
          <a:bodyPr/>
          <a:lstStyle/>
          <a:p>
            <a:fld id="{C0EBAFCD-7CB9-46B5-94D1-029E2FDA240C}" type="slidenum">
              <a:rPr lang="en-GB" smtClean="0"/>
              <a:t>6</a:t>
            </a:fld>
            <a:endParaRPr lang="en-GB"/>
          </a:p>
        </p:txBody>
      </p:sp>
    </p:spTree>
    <p:extLst>
      <p:ext uri="{BB962C8B-B14F-4D97-AF65-F5344CB8AC3E}">
        <p14:creationId xmlns:p14="http://schemas.microsoft.com/office/powerpoint/2010/main" val="1249837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t>This is a visual representation of the plot of</a:t>
            </a:r>
            <a:r>
              <a:rPr lang="en-GB" baseline="0"/>
              <a:t> Dickens’ ‘A Christmas Carol’.</a:t>
            </a:r>
            <a:endParaRPr lang="en-GB"/>
          </a:p>
          <a:p>
            <a:endParaRPr lang="en-GB"/>
          </a:p>
        </p:txBody>
      </p:sp>
      <p:sp>
        <p:nvSpPr>
          <p:cNvPr id="4" name="Slide Number Placeholder 3"/>
          <p:cNvSpPr>
            <a:spLocks noGrp="1"/>
          </p:cNvSpPr>
          <p:nvPr>
            <p:ph type="sldNum" sz="quarter" idx="10"/>
          </p:nvPr>
        </p:nvSpPr>
        <p:spPr/>
        <p:txBody>
          <a:bodyPr/>
          <a:lstStyle/>
          <a:p>
            <a:fld id="{C0EBAFCD-7CB9-46B5-94D1-029E2FDA240C}" type="slidenum">
              <a:rPr lang="en-GB" smtClean="0"/>
              <a:t>7</a:t>
            </a:fld>
            <a:endParaRPr lang="en-GB"/>
          </a:p>
        </p:txBody>
      </p:sp>
    </p:spTree>
    <p:extLst>
      <p:ext uri="{BB962C8B-B14F-4D97-AF65-F5344CB8AC3E}">
        <p14:creationId xmlns:p14="http://schemas.microsoft.com/office/powerpoint/2010/main" val="3043875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t>This is a visual representation of the plot of</a:t>
            </a:r>
            <a:r>
              <a:rPr lang="en-GB" baseline="0"/>
              <a:t> Dickens’ ‘A Christmas Carol’.</a:t>
            </a:r>
            <a:endParaRPr lang="en-GB"/>
          </a:p>
          <a:p>
            <a:endParaRPr lang="en-GB"/>
          </a:p>
        </p:txBody>
      </p:sp>
      <p:sp>
        <p:nvSpPr>
          <p:cNvPr id="4" name="Slide Number Placeholder 3"/>
          <p:cNvSpPr>
            <a:spLocks noGrp="1"/>
          </p:cNvSpPr>
          <p:nvPr>
            <p:ph type="sldNum" sz="quarter" idx="10"/>
          </p:nvPr>
        </p:nvSpPr>
        <p:spPr/>
        <p:txBody>
          <a:bodyPr/>
          <a:lstStyle/>
          <a:p>
            <a:fld id="{C0EBAFCD-7CB9-46B5-94D1-029E2FDA240C}" type="slidenum">
              <a:rPr lang="en-GB" smtClean="0"/>
              <a:t>8</a:t>
            </a:fld>
            <a:endParaRPr lang="en-GB"/>
          </a:p>
        </p:txBody>
      </p:sp>
    </p:spTree>
    <p:extLst>
      <p:ext uri="{BB962C8B-B14F-4D97-AF65-F5344CB8AC3E}">
        <p14:creationId xmlns:p14="http://schemas.microsoft.com/office/powerpoint/2010/main" val="278870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EBAFCD-7CB9-46B5-94D1-029E2FDA240C}" type="slidenum">
              <a:rPr lang="en-GB" smtClean="0"/>
              <a:t>9</a:t>
            </a:fld>
            <a:endParaRPr lang="en-GB"/>
          </a:p>
        </p:txBody>
      </p:sp>
    </p:spTree>
    <p:extLst>
      <p:ext uri="{BB962C8B-B14F-4D97-AF65-F5344CB8AC3E}">
        <p14:creationId xmlns:p14="http://schemas.microsoft.com/office/powerpoint/2010/main" val="3091222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EBAFCD-7CB9-46B5-94D1-029E2FDA240C}" type="slidenum">
              <a:rPr lang="en-GB" smtClean="0"/>
              <a:t>20</a:t>
            </a:fld>
            <a:endParaRPr lang="en-GB"/>
          </a:p>
        </p:txBody>
      </p:sp>
    </p:spTree>
    <p:extLst>
      <p:ext uri="{BB962C8B-B14F-4D97-AF65-F5344CB8AC3E}">
        <p14:creationId xmlns:p14="http://schemas.microsoft.com/office/powerpoint/2010/main" val="3091222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EBAFCD-7CB9-46B5-94D1-029E2FDA240C}" type="slidenum">
              <a:rPr lang="en-GB" smtClean="0"/>
              <a:t>35</a:t>
            </a:fld>
            <a:endParaRPr lang="en-GB"/>
          </a:p>
        </p:txBody>
      </p:sp>
    </p:spTree>
    <p:extLst>
      <p:ext uri="{BB962C8B-B14F-4D97-AF65-F5344CB8AC3E}">
        <p14:creationId xmlns:p14="http://schemas.microsoft.com/office/powerpoint/2010/main" val="3091222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55"/>
        <p:cNvGrpSpPr/>
        <p:nvPr/>
      </p:nvGrpSpPr>
      <p:grpSpPr>
        <a:xfrm>
          <a:off x="0" y="0"/>
          <a:ext cx="0" cy="0"/>
          <a:chOff x="0" y="0"/>
          <a:chExt cx="0" cy="0"/>
        </a:xfrm>
      </p:grpSpPr>
      <p:pic>
        <p:nvPicPr>
          <p:cNvPr id="56" name="Google Shape;56;p14"/>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108133" y="121411"/>
            <a:ext cx="12007035" cy="6613980"/>
          </a:xfrm>
          <a:prstGeom prst="rect">
            <a:avLst/>
          </a:prstGeom>
          <a:noFill/>
          <a:ln>
            <a:noFill/>
          </a:ln>
        </p:spPr>
      </p:pic>
      <p:sp>
        <p:nvSpPr>
          <p:cNvPr id="57" name="Google Shape;57;p14"/>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58" name="Google Shape;58;p14"/>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9" name="Google Shape;59;p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 smtClean="0"/>
              <a:pPr/>
              <a:t>‹#›</a:t>
            </a:fld>
            <a:endParaRPr lang="en"/>
          </a:p>
        </p:txBody>
      </p:sp>
      <p:pic>
        <p:nvPicPr>
          <p:cNvPr id="9" name="Picture 8">
            <a:extLst>
              <a:ext uri="{FF2B5EF4-FFF2-40B4-BE49-F238E27FC236}">
                <a16:creationId xmlns:a16="http://schemas.microsoft.com/office/drawing/2014/main" id="{CEEB22BB-E806-426E-8567-126DE35B6F4A}"/>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8582298" y="168041"/>
            <a:ext cx="527912" cy="759422"/>
          </a:xfrm>
          <a:prstGeom prst="rect">
            <a:avLst/>
          </a:prstGeom>
        </p:spPr>
      </p:pic>
      <p:pic>
        <p:nvPicPr>
          <p:cNvPr id="6" name="Picture 5">
            <a:extLst>
              <a:ext uri="{FF2B5EF4-FFF2-40B4-BE49-F238E27FC236}">
                <a16:creationId xmlns:a16="http://schemas.microsoft.com/office/drawing/2014/main" id="{DBAFD4AC-DA0A-4A2B-A7CF-8648D04647C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15600" y="213234"/>
            <a:ext cx="9276588" cy="669036"/>
          </a:xfrm>
          <a:prstGeom prst="rect">
            <a:avLst/>
          </a:prstGeom>
        </p:spPr>
      </p:pic>
    </p:spTree>
    <p:extLst>
      <p:ext uri="{BB962C8B-B14F-4D97-AF65-F5344CB8AC3E}">
        <p14:creationId xmlns:p14="http://schemas.microsoft.com/office/powerpoint/2010/main" val="2154680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87959D-40E9-7A4D-7825-969EAEEB56D1}"/>
              </a:ext>
            </a:extLst>
          </p:cNvPr>
          <p:cNvSpPr>
            <a:spLocks noGrp="1"/>
          </p:cNvSpPr>
          <p:nvPr>
            <p:ph type="dt" sz="half" idx="10"/>
          </p:nvPr>
        </p:nvSpPr>
        <p:spPr/>
        <p:txBody>
          <a:bodyPr/>
          <a:lstStyle/>
          <a:p>
            <a:fld id="{B5A9FA2B-C050-453C-BD70-C0925C807DC8}" type="datetimeFigureOut">
              <a:rPr lang="en-GB" smtClean="0"/>
              <a:t>10/11/2023</a:t>
            </a:fld>
            <a:endParaRPr lang="en-GB"/>
          </a:p>
        </p:txBody>
      </p:sp>
      <p:sp>
        <p:nvSpPr>
          <p:cNvPr id="3" name="Footer Placeholder 2">
            <a:extLst>
              <a:ext uri="{FF2B5EF4-FFF2-40B4-BE49-F238E27FC236}">
                <a16:creationId xmlns:a16="http://schemas.microsoft.com/office/drawing/2014/main" id="{01CBF38C-EC38-A16C-DC07-6CD62B9F608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BB3341-E7FB-D7C5-49A3-5ABED9F70A2A}"/>
              </a:ext>
            </a:extLst>
          </p:cNvPr>
          <p:cNvSpPr>
            <a:spLocks noGrp="1"/>
          </p:cNvSpPr>
          <p:nvPr>
            <p:ph type="sldNum" sz="quarter" idx="12"/>
          </p:nvPr>
        </p:nvSpPr>
        <p:spPr/>
        <p:txBody>
          <a:bodyPr/>
          <a:lstStyle/>
          <a:p>
            <a:fld id="{A942BF3C-D59E-448A-B794-9FB9B901F105}" type="slidenum">
              <a:rPr lang="en-GB" smtClean="0"/>
              <a:t>‹#›</a:t>
            </a:fld>
            <a:endParaRPr lang="en-GB"/>
          </a:p>
        </p:txBody>
      </p:sp>
    </p:spTree>
    <p:extLst>
      <p:ext uri="{BB962C8B-B14F-4D97-AF65-F5344CB8AC3E}">
        <p14:creationId xmlns:p14="http://schemas.microsoft.com/office/powerpoint/2010/main" val="717549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 name="Google Shape;80;p1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65307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3" name="Google Shape;83;p19"/>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Char char="●"/>
              <a:defRPr sz="1600"/>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84" name="Google Shape;84;p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26494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87" name="Google Shape;87;p2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73352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88"/>
        <p:cNvGrpSpPr/>
        <p:nvPr/>
      </p:nvGrpSpPr>
      <p:grpSpPr>
        <a:xfrm>
          <a:off x="0" y="0"/>
          <a:ext cx="0" cy="0"/>
          <a:chOff x="0" y="0"/>
          <a:chExt cx="0" cy="0"/>
        </a:xfrm>
      </p:grpSpPr>
      <p:sp>
        <p:nvSpPr>
          <p:cNvPr id="89" name="Google Shape;89;p2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1"/>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91" name="Google Shape;91;p21"/>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92" name="Google Shape;92;p21"/>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93" name="Google Shape;93;p2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15525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94"/>
        <p:cNvGrpSpPr/>
        <p:nvPr/>
      </p:nvGrpSpPr>
      <p:grpSpPr>
        <a:xfrm>
          <a:off x="0" y="0"/>
          <a:ext cx="0" cy="0"/>
          <a:chOff x="0" y="0"/>
          <a:chExt cx="0" cy="0"/>
        </a:xfrm>
      </p:grpSpPr>
      <p:sp>
        <p:nvSpPr>
          <p:cNvPr id="95" name="Google Shape;95;p22"/>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rtl="0">
              <a:lnSpc>
                <a:spcPct val="100000"/>
              </a:lnSpc>
              <a:spcBef>
                <a:spcPts val="0"/>
              </a:spcBef>
              <a:spcAft>
                <a:spcPts val="0"/>
              </a:spcAft>
              <a:buSzPts val="1800"/>
              <a:buNone/>
              <a:defRPr/>
            </a:lvl1pPr>
          </a:lstStyle>
          <a:p>
            <a:endParaRPr/>
          </a:p>
        </p:txBody>
      </p:sp>
      <p:sp>
        <p:nvSpPr>
          <p:cNvPr id="96" name="Google Shape;96;p2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61688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97"/>
        <p:cNvGrpSpPr/>
        <p:nvPr/>
      </p:nvGrpSpPr>
      <p:grpSpPr>
        <a:xfrm>
          <a:off x="0" y="0"/>
          <a:ext cx="0" cy="0"/>
          <a:chOff x="0" y="0"/>
          <a:chExt cx="0" cy="0"/>
        </a:xfrm>
      </p:grpSpPr>
      <p:sp>
        <p:nvSpPr>
          <p:cNvPr id="98" name="Google Shape;98;p23"/>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9" name="Google Shape;99;p23"/>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rtl="0">
              <a:spcBef>
                <a:spcPts val="0"/>
              </a:spcBef>
              <a:spcAft>
                <a:spcPts val="0"/>
              </a:spcAft>
              <a:buSzPts val="1800"/>
              <a:buChar char="●"/>
              <a:defRPr/>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
        <p:nvSpPr>
          <p:cNvPr id="100" name="Google Shape;100;p2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67233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4B898-8045-470A-F7F8-C01C5BDF6C8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C45E0F5-EC3B-21F8-7F43-AC0B226FC17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20B17BB-60EF-6FA5-0237-DCC7E736F660}"/>
              </a:ext>
            </a:extLst>
          </p:cNvPr>
          <p:cNvSpPr>
            <a:spLocks noGrp="1"/>
          </p:cNvSpPr>
          <p:nvPr>
            <p:ph type="dt" sz="half" idx="10"/>
          </p:nvPr>
        </p:nvSpPr>
        <p:spPr/>
        <p:txBody>
          <a:bodyPr/>
          <a:lstStyle/>
          <a:p>
            <a:fld id="{97B242D3-0936-4F6E-94AE-EAA14683E628}" type="datetimeFigureOut">
              <a:rPr lang="en-GB" smtClean="0"/>
              <a:t>10/11/2023</a:t>
            </a:fld>
            <a:endParaRPr lang="en-GB"/>
          </a:p>
        </p:txBody>
      </p:sp>
      <p:sp>
        <p:nvSpPr>
          <p:cNvPr id="5" name="Footer Placeholder 4">
            <a:extLst>
              <a:ext uri="{FF2B5EF4-FFF2-40B4-BE49-F238E27FC236}">
                <a16:creationId xmlns:a16="http://schemas.microsoft.com/office/drawing/2014/main" id="{2CA684B1-D683-C1C3-5A0C-FE04BFC946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63E54-0293-F2C6-F2D5-91E4D32F0FC7}"/>
              </a:ext>
            </a:extLst>
          </p:cNvPr>
          <p:cNvSpPr>
            <a:spLocks noGrp="1"/>
          </p:cNvSpPr>
          <p:nvPr>
            <p:ph type="sldNum" sz="quarter" idx="12"/>
          </p:nvPr>
        </p:nvSpPr>
        <p:spPr/>
        <p:txBody>
          <a:bodyPr/>
          <a:lstStyle/>
          <a:p>
            <a:fld id="{BED8B57C-389A-4A41-B4DB-B9421FFF7338}" type="slidenum">
              <a:rPr lang="en-GB" smtClean="0"/>
              <a:t>‹#›</a:t>
            </a:fld>
            <a:endParaRPr lang="en-GB"/>
          </a:p>
        </p:txBody>
      </p:sp>
    </p:spTree>
    <p:extLst>
      <p:ext uri="{BB962C8B-B14F-4D97-AF65-F5344CB8AC3E}">
        <p14:creationId xmlns:p14="http://schemas.microsoft.com/office/powerpoint/2010/main" val="392070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7C564-C90E-A1F6-099A-C8DAC5AE454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0947D6E-64C4-1E2B-94AA-21CAA9ABB6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3244E0D-D99D-03CF-5182-BCE2A898E3E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8C209C1-E5FE-D718-C7B7-3933E6855ED6}"/>
              </a:ext>
            </a:extLst>
          </p:cNvPr>
          <p:cNvSpPr>
            <a:spLocks noGrp="1"/>
          </p:cNvSpPr>
          <p:nvPr>
            <p:ph type="dt" sz="half" idx="10"/>
          </p:nvPr>
        </p:nvSpPr>
        <p:spPr/>
        <p:txBody>
          <a:bodyPr/>
          <a:lstStyle/>
          <a:p>
            <a:fld id="{97B242D3-0936-4F6E-94AE-EAA14683E628}" type="datetimeFigureOut">
              <a:rPr lang="en-GB" smtClean="0"/>
              <a:t>10/11/2023</a:t>
            </a:fld>
            <a:endParaRPr lang="en-GB"/>
          </a:p>
        </p:txBody>
      </p:sp>
      <p:sp>
        <p:nvSpPr>
          <p:cNvPr id="6" name="Footer Placeholder 5">
            <a:extLst>
              <a:ext uri="{FF2B5EF4-FFF2-40B4-BE49-F238E27FC236}">
                <a16:creationId xmlns:a16="http://schemas.microsoft.com/office/drawing/2014/main" id="{6C6040BA-6DF4-CA6A-2742-CAFEC15860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330D8E-6B4D-ED14-4891-4C67BE2B0FED}"/>
              </a:ext>
            </a:extLst>
          </p:cNvPr>
          <p:cNvSpPr>
            <a:spLocks noGrp="1"/>
          </p:cNvSpPr>
          <p:nvPr>
            <p:ph type="sldNum" sz="quarter" idx="12"/>
          </p:nvPr>
        </p:nvSpPr>
        <p:spPr/>
        <p:txBody>
          <a:bodyPr/>
          <a:lstStyle/>
          <a:p>
            <a:fld id="{BED8B57C-389A-4A41-B4DB-B9421FFF7338}" type="slidenum">
              <a:rPr lang="en-GB" smtClean="0"/>
              <a:t>‹#›</a:t>
            </a:fld>
            <a:endParaRPr lang="en-GB"/>
          </a:p>
        </p:txBody>
      </p:sp>
    </p:spTree>
    <p:extLst>
      <p:ext uri="{BB962C8B-B14F-4D97-AF65-F5344CB8AC3E}">
        <p14:creationId xmlns:p14="http://schemas.microsoft.com/office/powerpoint/2010/main" val="524084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Verdana"/>
              <a:buNone/>
              <a:defRPr sz="2800">
                <a:solidFill>
                  <a:schemeClr val="dk1"/>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Verdana"/>
              <a:buChar char="●"/>
              <a:defRPr sz="1800">
                <a:solidFill>
                  <a:schemeClr val="dk2"/>
                </a:solidFill>
                <a:latin typeface="Verdana"/>
                <a:ea typeface="Verdana"/>
                <a:cs typeface="Verdana"/>
                <a:sym typeface="Verdana"/>
              </a:defRPr>
            </a:lvl1pPr>
            <a:lvl2pPr marL="914400" lvl="1" indent="-317500" rtl="0">
              <a:lnSpc>
                <a:spcPct val="115000"/>
              </a:lnSpc>
              <a:spcBef>
                <a:spcPts val="1600"/>
              </a:spcBef>
              <a:spcAft>
                <a:spcPts val="0"/>
              </a:spcAft>
              <a:buClr>
                <a:schemeClr val="dk2"/>
              </a:buClr>
              <a:buSzPts val="1400"/>
              <a:buFont typeface="Verdana"/>
              <a:buChar char="○"/>
              <a:defRPr>
                <a:solidFill>
                  <a:schemeClr val="dk2"/>
                </a:solidFill>
                <a:latin typeface="Verdana"/>
                <a:ea typeface="Verdana"/>
                <a:cs typeface="Verdana"/>
                <a:sym typeface="Verdana"/>
              </a:defRPr>
            </a:lvl2pPr>
            <a:lvl3pPr marL="1371600" lvl="2" indent="-317500" rtl="0">
              <a:lnSpc>
                <a:spcPct val="115000"/>
              </a:lnSpc>
              <a:spcBef>
                <a:spcPts val="1600"/>
              </a:spcBef>
              <a:spcAft>
                <a:spcPts val="0"/>
              </a:spcAft>
              <a:buClr>
                <a:schemeClr val="dk2"/>
              </a:buClr>
              <a:buSzPts val="1400"/>
              <a:buFont typeface="Verdana"/>
              <a:buChar char="■"/>
              <a:defRPr>
                <a:solidFill>
                  <a:schemeClr val="dk2"/>
                </a:solidFill>
                <a:latin typeface="Verdana"/>
                <a:ea typeface="Verdana"/>
                <a:cs typeface="Verdana"/>
                <a:sym typeface="Verdana"/>
              </a:defRPr>
            </a:lvl3pPr>
            <a:lvl4pPr marL="1828800" lvl="3" indent="-317500" rtl="0">
              <a:lnSpc>
                <a:spcPct val="115000"/>
              </a:lnSpc>
              <a:spcBef>
                <a:spcPts val="1600"/>
              </a:spcBef>
              <a:spcAft>
                <a:spcPts val="0"/>
              </a:spcAft>
              <a:buClr>
                <a:schemeClr val="dk2"/>
              </a:buClr>
              <a:buSzPts val="1400"/>
              <a:buFont typeface="Verdana"/>
              <a:buChar char="●"/>
              <a:defRPr>
                <a:solidFill>
                  <a:schemeClr val="dk2"/>
                </a:solidFill>
                <a:latin typeface="Verdana"/>
                <a:ea typeface="Verdana"/>
                <a:cs typeface="Verdana"/>
                <a:sym typeface="Verdana"/>
              </a:defRPr>
            </a:lvl4pPr>
            <a:lvl5pPr marL="2286000" lvl="4" indent="-317500" rtl="0">
              <a:lnSpc>
                <a:spcPct val="115000"/>
              </a:lnSpc>
              <a:spcBef>
                <a:spcPts val="1600"/>
              </a:spcBef>
              <a:spcAft>
                <a:spcPts val="0"/>
              </a:spcAft>
              <a:buClr>
                <a:schemeClr val="dk2"/>
              </a:buClr>
              <a:buSzPts val="1400"/>
              <a:buFont typeface="Verdana"/>
              <a:buChar char="○"/>
              <a:defRPr>
                <a:solidFill>
                  <a:schemeClr val="dk2"/>
                </a:solidFill>
                <a:latin typeface="Verdana"/>
                <a:ea typeface="Verdana"/>
                <a:cs typeface="Verdana"/>
                <a:sym typeface="Verdana"/>
              </a:defRPr>
            </a:lvl5pPr>
            <a:lvl6pPr marL="2743200" lvl="5" indent="-317500" rtl="0">
              <a:lnSpc>
                <a:spcPct val="115000"/>
              </a:lnSpc>
              <a:spcBef>
                <a:spcPts val="1600"/>
              </a:spcBef>
              <a:spcAft>
                <a:spcPts val="0"/>
              </a:spcAft>
              <a:buClr>
                <a:schemeClr val="dk2"/>
              </a:buClr>
              <a:buSzPts val="1400"/>
              <a:buFont typeface="Verdana"/>
              <a:buChar char="■"/>
              <a:defRPr>
                <a:solidFill>
                  <a:schemeClr val="dk2"/>
                </a:solidFill>
                <a:latin typeface="Verdana"/>
                <a:ea typeface="Verdana"/>
                <a:cs typeface="Verdana"/>
                <a:sym typeface="Verdana"/>
              </a:defRPr>
            </a:lvl6pPr>
            <a:lvl7pPr marL="3200400" lvl="6" indent="-317500" rtl="0">
              <a:lnSpc>
                <a:spcPct val="115000"/>
              </a:lnSpc>
              <a:spcBef>
                <a:spcPts val="1600"/>
              </a:spcBef>
              <a:spcAft>
                <a:spcPts val="0"/>
              </a:spcAft>
              <a:buClr>
                <a:schemeClr val="dk2"/>
              </a:buClr>
              <a:buSzPts val="1400"/>
              <a:buFont typeface="Verdana"/>
              <a:buChar char="●"/>
              <a:defRPr>
                <a:solidFill>
                  <a:schemeClr val="dk2"/>
                </a:solidFill>
                <a:latin typeface="Verdana"/>
                <a:ea typeface="Verdana"/>
                <a:cs typeface="Verdana"/>
                <a:sym typeface="Verdana"/>
              </a:defRPr>
            </a:lvl7pPr>
            <a:lvl8pPr marL="3657600" lvl="7" indent="-317500" rtl="0">
              <a:lnSpc>
                <a:spcPct val="115000"/>
              </a:lnSpc>
              <a:spcBef>
                <a:spcPts val="1600"/>
              </a:spcBef>
              <a:spcAft>
                <a:spcPts val="0"/>
              </a:spcAft>
              <a:buClr>
                <a:schemeClr val="dk2"/>
              </a:buClr>
              <a:buSzPts val="1400"/>
              <a:buFont typeface="Verdana"/>
              <a:buChar char="○"/>
              <a:defRPr>
                <a:solidFill>
                  <a:schemeClr val="dk2"/>
                </a:solidFill>
                <a:latin typeface="Verdana"/>
                <a:ea typeface="Verdana"/>
                <a:cs typeface="Verdana"/>
                <a:sym typeface="Verdana"/>
              </a:defRPr>
            </a:lvl8pPr>
            <a:lvl9pPr marL="4114800" lvl="8" indent="-317500" rtl="0">
              <a:lnSpc>
                <a:spcPct val="115000"/>
              </a:lnSpc>
              <a:spcBef>
                <a:spcPts val="1600"/>
              </a:spcBef>
              <a:spcAft>
                <a:spcPts val="1600"/>
              </a:spcAft>
              <a:buClr>
                <a:schemeClr val="dk2"/>
              </a:buClr>
              <a:buSzPts val="1400"/>
              <a:buFont typeface="Verdana"/>
              <a:buChar char="■"/>
              <a:defRPr>
                <a:solidFill>
                  <a:schemeClr val="dk2"/>
                </a:solidFill>
                <a:latin typeface="Verdana"/>
                <a:ea typeface="Verdana"/>
                <a:cs typeface="Verdana"/>
                <a:sym typeface="Verdana"/>
              </a:defRPr>
            </a:lvl9pPr>
          </a:lstStyle>
          <a:p>
            <a:endParaRPr/>
          </a:p>
        </p:txBody>
      </p:sp>
      <p:sp>
        <p:nvSpPr>
          <p:cNvPr id="53" name="Google Shape;53;p1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rtl="0">
              <a:buNone/>
              <a:defRPr sz="1333">
                <a:solidFill>
                  <a:schemeClr val="dk2"/>
                </a:solidFill>
              </a:defRPr>
            </a:lvl1pPr>
            <a:lvl2pPr lvl="1" algn="r" rtl="0">
              <a:buNone/>
              <a:defRPr sz="1333">
                <a:solidFill>
                  <a:schemeClr val="dk2"/>
                </a:solidFill>
              </a:defRPr>
            </a:lvl2pPr>
            <a:lvl3pPr lvl="2" algn="r" rtl="0">
              <a:buNone/>
              <a:defRPr sz="1333">
                <a:solidFill>
                  <a:schemeClr val="dk2"/>
                </a:solidFill>
              </a:defRPr>
            </a:lvl3pPr>
            <a:lvl4pPr lvl="3" algn="r" rtl="0">
              <a:buNone/>
              <a:defRPr sz="1333">
                <a:solidFill>
                  <a:schemeClr val="dk2"/>
                </a:solidFill>
              </a:defRPr>
            </a:lvl4pPr>
            <a:lvl5pPr lvl="4" algn="r" rtl="0">
              <a:buNone/>
              <a:defRPr sz="1333">
                <a:solidFill>
                  <a:schemeClr val="dk2"/>
                </a:solidFill>
              </a:defRPr>
            </a:lvl5pPr>
            <a:lvl6pPr lvl="5" algn="r" rtl="0">
              <a:buNone/>
              <a:defRPr sz="1333">
                <a:solidFill>
                  <a:schemeClr val="dk2"/>
                </a:solidFill>
              </a:defRPr>
            </a:lvl6pPr>
            <a:lvl7pPr lvl="6" algn="r" rtl="0">
              <a:buNone/>
              <a:defRPr sz="1333">
                <a:solidFill>
                  <a:schemeClr val="dk2"/>
                </a:solidFill>
              </a:defRPr>
            </a:lvl7pPr>
            <a:lvl8pPr lvl="7" algn="r" rtl="0">
              <a:buNone/>
              <a:defRPr sz="1333">
                <a:solidFill>
                  <a:schemeClr val="dk2"/>
                </a:solidFill>
              </a:defRPr>
            </a:lvl8pPr>
            <a:lvl9pPr lvl="8" algn="r" rtl="0">
              <a:buNone/>
              <a:defRPr sz="1333">
                <a:solidFill>
                  <a:schemeClr val="dk2"/>
                </a:solidFill>
              </a:defRPr>
            </a:lvl9pPr>
          </a:lstStyle>
          <a:p>
            <a:fld id="{00000000-1234-1234-1234-123412341234}" type="slidenum">
              <a:rPr lang="en" smtClean="0"/>
              <a:pPr/>
              <a:t>‹#›</a:t>
            </a:fld>
            <a:endParaRPr lang="en"/>
          </a:p>
        </p:txBody>
      </p:sp>
      <p:sp>
        <p:nvSpPr>
          <p:cNvPr id="54" name="Google Shape;54;p13"/>
          <p:cNvSpPr/>
          <p:nvPr/>
        </p:nvSpPr>
        <p:spPr>
          <a:xfrm>
            <a:off x="97233" y="96700"/>
            <a:ext cx="11987600" cy="6645600"/>
          </a:xfrm>
          <a:prstGeom prst="rect">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87137542"/>
      </p:ext>
    </p:extLst>
  </p:cSld>
  <p:clrMap bg1="lt1" tx1="dk1" bg2="dk2" tx2="lt2" accent1="accent1" accent2="accent2" accent3="accent3" accent4="accent4" accent5="accent5" accent6="accent6" hlink="hlink" folHlink="folHlink"/>
  <p:sldLayoutIdLst>
    <p:sldLayoutId id="2147483661"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C20EvKtdJwQ"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s://www.youtube.com/watch?v=mpMdy9YGdZc" TargetMode="Externa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F611A-41AE-4999-BED1-72F145914F9B}"/>
              </a:ext>
            </a:extLst>
          </p:cNvPr>
          <p:cNvSpPr>
            <a:spLocks noGrp="1"/>
          </p:cNvSpPr>
          <p:nvPr>
            <p:ph type="title"/>
          </p:nvPr>
        </p:nvSpPr>
        <p:spPr>
          <a:xfrm>
            <a:off x="572493" y="238539"/>
            <a:ext cx="11018520" cy="1434415"/>
          </a:xfrm>
        </p:spPr>
        <p:txBody>
          <a:bodyPr anchor="b">
            <a:normAutofit/>
          </a:bodyPr>
          <a:lstStyle/>
          <a:p>
            <a:pPr algn="ctr"/>
            <a:r>
              <a:rPr lang="en-US" sz="4600">
                <a:latin typeface="+mj-lt"/>
                <a:ea typeface="Calibri" panose="020F0502020204030204" pitchFamily="34" charset="0"/>
                <a:cs typeface="Calibri" panose="020F0502020204030204" pitchFamily="34" charset="0"/>
              </a:rPr>
              <a:t>A Guide to Preparing for Exams</a:t>
            </a:r>
          </a:p>
        </p:txBody>
      </p:sp>
      <p:sp>
        <p:nvSpPr>
          <p:cNvPr id="10" name="Content Placeholder 9">
            <a:extLst>
              <a:ext uri="{FF2B5EF4-FFF2-40B4-BE49-F238E27FC236}">
                <a16:creationId xmlns:a16="http://schemas.microsoft.com/office/drawing/2014/main" id="{700DEF0D-7A29-41F0-A481-F6578F3DE9C6}"/>
              </a:ext>
            </a:extLst>
          </p:cNvPr>
          <p:cNvSpPr>
            <a:spLocks noGrp="1"/>
          </p:cNvSpPr>
          <p:nvPr>
            <p:ph idx="1"/>
          </p:nvPr>
        </p:nvSpPr>
        <p:spPr>
          <a:xfrm>
            <a:off x="475509" y="2093976"/>
            <a:ext cx="6936672" cy="4096512"/>
          </a:xfrm>
          <a:ln w="19050">
            <a:solidFill>
              <a:srgbClr val="002060"/>
            </a:solidFill>
          </a:ln>
        </p:spPr>
        <p:txBody>
          <a:bodyPr anchor="t">
            <a:normAutofit fontScale="92500"/>
          </a:bodyPr>
          <a:lstStyle/>
          <a:p>
            <a:pPr marL="0" indent="0" algn="just">
              <a:buNone/>
            </a:pPr>
            <a:endParaRPr lang="en-US" sz="2200">
              <a:latin typeface="Calibri" panose="020F0502020204030204" pitchFamily="34" charset="0"/>
              <a:ea typeface="Times New Roman" panose="02020603050405020304" pitchFamily="18" charset="0"/>
              <a:cs typeface="Times New Roman" panose="02020603050405020304" pitchFamily="18" charset="0"/>
            </a:endParaRPr>
          </a:p>
          <a:p>
            <a:pPr marL="114300" indent="0" algn="just">
              <a:buNone/>
            </a:pPr>
            <a:r>
              <a:rPr lang="en-GB" sz="2800">
                <a:solidFill>
                  <a:schemeClr val="tx1"/>
                </a:solidFill>
                <a:latin typeface="+mj-lt"/>
                <a:ea typeface="Times New Roman" panose="02020603050405020304" pitchFamily="18" charset="0"/>
                <a:cs typeface="Times New Roman"/>
              </a:rPr>
              <a:t>The coming weeks and months are an important time for Year 11 students as you prepare for your examinations. This set of slides is aimed at helping all students to plan and use their revision time effectively, as well as giving parents/carers some tips on how you can help and support your child at home.</a:t>
            </a:r>
          </a:p>
        </p:txBody>
      </p:sp>
      <p:pic>
        <p:nvPicPr>
          <p:cNvPr id="11" name="Content Placeholder 5" descr="Logo, company name&#10;&#10;Description automatically generated">
            <a:extLst>
              <a:ext uri="{FF2B5EF4-FFF2-40B4-BE49-F238E27FC236}">
                <a16:creationId xmlns:a16="http://schemas.microsoft.com/office/drawing/2014/main" id="{BC22E554-115A-43C0-A160-C6286E8AB80A}"/>
              </a:ext>
            </a:extLst>
          </p:cNvPr>
          <p:cNvPicPr>
            <a:picLocks noGrp="1" noRot="1" noChangeAspect="1" noMove="1" noResize="1" noEditPoints="1" noAdjustHandles="1" noChangeArrowheads="1" noChangeShapeType="1" noCrop="1"/>
          </p:cNvPicPr>
          <p:nvPr/>
        </p:nvPicPr>
        <p:blipFill rotWithShape="1">
          <a:blip r:embed="rId3" cstate="email">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a:ext>
            </a:extLst>
          </a:blip>
          <a:srcRect/>
          <a:stretch/>
        </p:blipFill>
        <p:spPr>
          <a:xfrm>
            <a:off x="7675658" y="2093976"/>
            <a:ext cx="3941064" cy="4096512"/>
          </a:xfrm>
          <a:prstGeom prst="rect">
            <a:avLst/>
          </a:prstGeom>
        </p:spPr>
      </p:pic>
    </p:spTree>
    <p:extLst>
      <p:ext uri="{BB962C8B-B14F-4D97-AF65-F5344CB8AC3E}">
        <p14:creationId xmlns:p14="http://schemas.microsoft.com/office/powerpoint/2010/main" val="1020681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9860A9-2C45-6B4F-FF23-77D9785D3B31}"/>
              </a:ext>
            </a:extLst>
          </p:cNvPr>
          <p:cNvSpPr>
            <a:spLocks noGrp="1"/>
          </p:cNvSpPr>
          <p:nvPr>
            <p:ph idx="1"/>
          </p:nvPr>
        </p:nvSpPr>
        <p:spPr>
          <a:xfrm>
            <a:off x="685799" y="5012170"/>
            <a:ext cx="11173691" cy="2344593"/>
          </a:xfrm>
        </p:spPr>
        <p:txBody>
          <a:bodyPr/>
          <a:lstStyle/>
          <a:p>
            <a:pPr algn="l"/>
            <a:r>
              <a:rPr lang="en-GB" sz="2000" b="0" i="0">
                <a:solidFill>
                  <a:srgbClr val="000000"/>
                </a:solidFill>
                <a:effectLst/>
                <a:latin typeface="+mn-lt"/>
              </a:rPr>
              <a:t>The main subject, topic or idea is located in the centre, with related ideas and information branching from it in many directions.</a:t>
            </a:r>
          </a:p>
          <a:p>
            <a:pPr algn="l"/>
            <a:r>
              <a:rPr lang="en-GB" sz="2000" b="0" i="0">
                <a:solidFill>
                  <a:srgbClr val="000000"/>
                </a:solidFill>
                <a:effectLst/>
                <a:latin typeface="+mn-lt"/>
              </a:rPr>
              <a:t>Each related idea may have further information or ideas branching from them.</a:t>
            </a:r>
          </a:p>
          <a:p>
            <a:pPr algn="l"/>
            <a:r>
              <a:rPr lang="en-GB" sz="2000" b="0" i="0">
                <a:solidFill>
                  <a:srgbClr val="000000"/>
                </a:solidFill>
                <a:effectLst/>
                <a:latin typeface="+mn-lt"/>
              </a:rPr>
              <a:t>Both words and images can be used when creating a mind map.</a:t>
            </a:r>
          </a:p>
          <a:p>
            <a:endParaRPr lang="en-GB"/>
          </a:p>
        </p:txBody>
      </p:sp>
      <p:pic>
        <p:nvPicPr>
          <p:cNvPr id="4" name="Picture 3">
            <a:extLst>
              <a:ext uri="{FF2B5EF4-FFF2-40B4-BE49-F238E27FC236}">
                <a16:creationId xmlns:a16="http://schemas.microsoft.com/office/drawing/2014/main" id="{9FDEB685-5236-1935-3938-CDC6C83A17EA}"/>
              </a:ext>
            </a:extLst>
          </p:cNvPr>
          <p:cNvPicPr>
            <a:picLocks noChangeAspect="1"/>
          </p:cNvPicPr>
          <p:nvPr/>
        </p:nvPicPr>
        <p:blipFill>
          <a:blip r:embed="rId2"/>
          <a:stretch>
            <a:fillRect/>
          </a:stretch>
        </p:blipFill>
        <p:spPr>
          <a:xfrm>
            <a:off x="1707279" y="221674"/>
            <a:ext cx="8226429" cy="4633016"/>
          </a:xfrm>
          <a:prstGeom prst="rect">
            <a:avLst/>
          </a:prstGeom>
        </p:spPr>
      </p:pic>
    </p:spTree>
    <p:extLst>
      <p:ext uri="{BB962C8B-B14F-4D97-AF65-F5344CB8AC3E}">
        <p14:creationId xmlns:p14="http://schemas.microsoft.com/office/powerpoint/2010/main" val="1457065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627B50-2F08-8462-D32B-A0B97EC439BA}"/>
              </a:ext>
            </a:extLst>
          </p:cNvPr>
          <p:cNvSpPr>
            <a:spLocks noGrp="1"/>
          </p:cNvSpPr>
          <p:nvPr>
            <p:ph type="title"/>
          </p:nvPr>
        </p:nvSpPr>
        <p:spPr/>
        <p:txBody>
          <a:bodyPr>
            <a:normAutofit fontScale="90000"/>
          </a:bodyPr>
          <a:lstStyle/>
          <a:p>
            <a:r>
              <a:rPr lang="en-GB" b="1">
                <a:solidFill>
                  <a:srgbClr val="002060"/>
                </a:solidFill>
                <a:latin typeface="+mj-lt"/>
              </a:rPr>
              <a:t>Mind maps allow you to see everything at a glance</a:t>
            </a:r>
            <a:br>
              <a:rPr lang="en-GB" b="1">
                <a:solidFill>
                  <a:srgbClr val="002060"/>
                </a:solidFill>
                <a:latin typeface="+mj-lt"/>
              </a:rPr>
            </a:br>
            <a:endParaRPr lang="en-GB">
              <a:solidFill>
                <a:srgbClr val="002060"/>
              </a:solidFill>
              <a:latin typeface="+mj-lt"/>
            </a:endParaRPr>
          </a:p>
        </p:txBody>
      </p:sp>
      <p:sp>
        <p:nvSpPr>
          <p:cNvPr id="5" name="Content Placeholder 4">
            <a:extLst>
              <a:ext uri="{FF2B5EF4-FFF2-40B4-BE49-F238E27FC236}">
                <a16:creationId xmlns:a16="http://schemas.microsoft.com/office/drawing/2014/main" id="{BF6181D7-4C99-FA84-BEB8-0A137333FA77}"/>
              </a:ext>
            </a:extLst>
          </p:cNvPr>
          <p:cNvSpPr>
            <a:spLocks noGrp="1"/>
          </p:cNvSpPr>
          <p:nvPr>
            <p:ph sz="half" idx="1"/>
          </p:nvPr>
        </p:nvSpPr>
        <p:spPr>
          <a:xfrm>
            <a:off x="121351" y="1274618"/>
            <a:ext cx="4395231" cy="5218257"/>
          </a:xfrm>
        </p:spPr>
        <p:txBody>
          <a:bodyPr/>
          <a:lstStyle/>
          <a:p>
            <a:r>
              <a:rPr lang="en-GB" sz="2400" b="0" i="0">
                <a:solidFill>
                  <a:srgbClr val="000000"/>
                </a:solidFill>
                <a:effectLst/>
                <a:latin typeface="+mn-lt"/>
              </a:rPr>
              <a:t>Mind maps are concise and constrained to a single side of paper.</a:t>
            </a:r>
          </a:p>
          <a:p>
            <a:r>
              <a:rPr lang="en-GB" sz="2400" b="0" i="0">
                <a:solidFill>
                  <a:srgbClr val="000000"/>
                </a:solidFill>
                <a:effectLst/>
                <a:latin typeface="+mn-lt"/>
              </a:rPr>
              <a:t>This allows you to see all the information for that topic at a single glance, all in one place.</a:t>
            </a:r>
          </a:p>
          <a:p>
            <a:r>
              <a:rPr lang="en-GB" sz="2400" b="0" i="0">
                <a:solidFill>
                  <a:srgbClr val="000000"/>
                </a:solidFill>
                <a:effectLst/>
                <a:latin typeface="+mn-lt"/>
              </a:rPr>
              <a:t>Seeing the information in this format also helps you to quickly and easily spot connections and relationships.</a:t>
            </a:r>
          </a:p>
          <a:p>
            <a:endParaRPr lang="en-GB"/>
          </a:p>
        </p:txBody>
      </p:sp>
      <p:pic>
        <p:nvPicPr>
          <p:cNvPr id="7" name="Picture 6">
            <a:extLst>
              <a:ext uri="{FF2B5EF4-FFF2-40B4-BE49-F238E27FC236}">
                <a16:creationId xmlns:a16="http://schemas.microsoft.com/office/drawing/2014/main" id="{C4312F28-2E11-4BD2-A8A4-F2BFD3B854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62939" y="1454727"/>
            <a:ext cx="6713461" cy="4475018"/>
          </a:xfrm>
          <a:prstGeom prst="rect">
            <a:avLst/>
          </a:prstGeom>
        </p:spPr>
      </p:pic>
    </p:spTree>
    <p:extLst>
      <p:ext uri="{BB962C8B-B14F-4D97-AF65-F5344CB8AC3E}">
        <p14:creationId xmlns:p14="http://schemas.microsoft.com/office/powerpoint/2010/main" val="3758147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47B1F-FB51-6A2E-1D30-6FC8D029E806}"/>
              </a:ext>
            </a:extLst>
          </p:cNvPr>
          <p:cNvSpPr>
            <a:spLocks noGrp="1"/>
          </p:cNvSpPr>
          <p:nvPr>
            <p:ph type="title"/>
          </p:nvPr>
        </p:nvSpPr>
        <p:spPr/>
        <p:txBody>
          <a:bodyPr>
            <a:noAutofit/>
          </a:bodyPr>
          <a:lstStyle/>
          <a:p>
            <a:pPr algn="ctr"/>
            <a:r>
              <a:rPr lang="en-GB" sz="4000" b="1" i="0">
                <a:solidFill>
                  <a:srgbClr val="1A258F"/>
                </a:solidFill>
                <a:effectLst/>
                <a:latin typeface="+mj-lt"/>
              </a:rPr>
              <a:t>How to create a mind map</a:t>
            </a:r>
            <a:br>
              <a:rPr lang="en-GB" sz="4000" b="1" i="0">
                <a:solidFill>
                  <a:srgbClr val="1A258F"/>
                </a:solidFill>
                <a:effectLst/>
                <a:latin typeface="+mj-lt"/>
              </a:rPr>
            </a:br>
            <a:endParaRPr lang="en-GB" sz="4000">
              <a:latin typeface="+mj-lt"/>
            </a:endParaRPr>
          </a:p>
        </p:txBody>
      </p:sp>
      <p:sp>
        <p:nvSpPr>
          <p:cNvPr id="5" name="Content Placeholder 4">
            <a:extLst>
              <a:ext uri="{FF2B5EF4-FFF2-40B4-BE49-F238E27FC236}">
                <a16:creationId xmlns:a16="http://schemas.microsoft.com/office/drawing/2014/main" id="{68EEC568-EF94-6580-5D90-8252D5AA5D1A}"/>
              </a:ext>
            </a:extLst>
          </p:cNvPr>
          <p:cNvSpPr>
            <a:spLocks noGrp="1"/>
          </p:cNvSpPr>
          <p:nvPr>
            <p:ph idx="1"/>
          </p:nvPr>
        </p:nvSpPr>
        <p:spPr/>
        <p:txBody>
          <a:bodyPr/>
          <a:lstStyle/>
          <a:p>
            <a:pPr algn="l">
              <a:buFont typeface="+mj-lt"/>
              <a:buAutoNum type="arabicPeriod"/>
            </a:pPr>
            <a:r>
              <a:rPr lang="en-GB" sz="2800" b="0" i="0">
                <a:solidFill>
                  <a:srgbClr val="000000"/>
                </a:solidFill>
                <a:effectLst/>
                <a:latin typeface="Roboto Condensed" panose="02000000000000000000" pitchFamily="2" charset="0"/>
              </a:rPr>
              <a:t>Put your main idea or topic in the middle of page and draw a circle around it.  This will be your starting point</a:t>
            </a:r>
          </a:p>
          <a:p>
            <a:pPr algn="l">
              <a:buFont typeface="+mj-lt"/>
              <a:buAutoNum type="arabicPeriod"/>
            </a:pPr>
            <a:r>
              <a:rPr lang="en-GB" sz="2800" b="0" i="0">
                <a:solidFill>
                  <a:srgbClr val="000000"/>
                </a:solidFill>
                <a:effectLst/>
                <a:latin typeface="Roboto Condensed" panose="02000000000000000000" pitchFamily="2" charset="0"/>
              </a:rPr>
              <a:t>Add related keywords or phrases all around this, then use lines to connect these ‘first level branches’ to the starting point</a:t>
            </a:r>
          </a:p>
          <a:p>
            <a:pPr algn="l">
              <a:buFont typeface="+mj-lt"/>
              <a:buAutoNum type="arabicPeriod"/>
            </a:pPr>
            <a:r>
              <a:rPr lang="en-GB" sz="2800" b="0" i="0">
                <a:solidFill>
                  <a:srgbClr val="000000"/>
                </a:solidFill>
                <a:effectLst/>
                <a:latin typeface="Roboto Condensed" panose="02000000000000000000" pitchFamily="2" charset="0"/>
              </a:rPr>
              <a:t>As needed, connect further keywords and phrases to the first level branches (these are called child branches)</a:t>
            </a:r>
          </a:p>
          <a:p>
            <a:pPr algn="l">
              <a:buFont typeface="+mj-lt"/>
              <a:buAutoNum type="arabicPeriod"/>
            </a:pPr>
            <a:r>
              <a:rPr lang="en-GB" sz="2800" b="0" i="0">
                <a:solidFill>
                  <a:srgbClr val="000000"/>
                </a:solidFill>
                <a:effectLst/>
                <a:latin typeface="Roboto Condensed" panose="02000000000000000000" pitchFamily="2" charset="0"/>
              </a:rPr>
              <a:t>If needed, add further branches to your child branches</a:t>
            </a:r>
          </a:p>
          <a:p>
            <a:endParaRPr lang="en-GB"/>
          </a:p>
        </p:txBody>
      </p:sp>
      <p:pic>
        <p:nvPicPr>
          <p:cNvPr id="6" name="Picture 5">
            <a:extLst>
              <a:ext uri="{FF2B5EF4-FFF2-40B4-BE49-F238E27FC236}">
                <a16:creationId xmlns:a16="http://schemas.microsoft.com/office/drawing/2014/main" id="{223A380F-06DB-E905-7B9C-044B849EC7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97400" y="188715"/>
            <a:ext cx="1468128" cy="1462459"/>
          </a:xfrm>
          <a:prstGeom prst="rect">
            <a:avLst/>
          </a:prstGeom>
        </p:spPr>
      </p:pic>
    </p:spTree>
    <p:extLst>
      <p:ext uri="{BB962C8B-B14F-4D97-AF65-F5344CB8AC3E}">
        <p14:creationId xmlns:p14="http://schemas.microsoft.com/office/powerpoint/2010/main" val="2721842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EBB5-BDCD-43D0-8A9A-D9EFBA43DDE6}"/>
              </a:ext>
            </a:extLst>
          </p:cNvPr>
          <p:cNvSpPr>
            <a:spLocks noGrp="1"/>
          </p:cNvSpPr>
          <p:nvPr>
            <p:ph type="title"/>
          </p:nvPr>
        </p:nvSpPr>
        <p:spPr/>
        <p:txBody>
          <a:bodyPr/>
          <a:lstStyle/>
          <a:p>
            <a:pPr algn="ctr"/>
            <a:r>
              <a:rPr lang="en-GB" sz="4400" b="1" i="0">
                <a:solidFill>
                  <a:srgbClr val="002060"/>
                </a:solidFill>
                <a:effectLst/>
                <a:latin typeface="Roboto Condensed" panose="02000000000000000000" pitchFamily="2" charset="0"/>
              </a:rPr>
              <a:t>Remember</a:t>
            </a:r>
            <a:r>
              <a:rPr lang="en-GB" b="0" i="0">
                <a:solidFill>
                  <a:schemeClr val="accent1">
                    <a:lumMod val="75000"/>
                  </a:schemeClr>
                </a:solidFill>
                <a:effectLst/>
                <a:latin typeface="Roboto Condensed" panose="02000000000000000000" pitchFamily="2" charset="0"/>
              </a:rPr>
              <a:t>:</a:t>
            </a:r>
            <a:endParaRPr lang="en-GB">
              <a:solidFill>
                <a:schemeClr val="accent1">
                  <a:lumMod val="75000"/>
                </a:schemeClr>
              </a:solidFill>
            </a:endParaRPr>
          </a:p>
        </p:txBody>
      </p:sp>
      <p:sp>
        <p:nvSpPr>
          <p:cNvPr id="3" name="Content Placeholder 2">
            <a:extLst>
              <a:ext uri="{FF2B5EF4-FFF2-40B4-BE49-F238E27FC236}">
                <a16:creationId xmlns:a16="http://schemas.microsoft.com/office/drawing/2014/main" id="{2FCE9841-F53B-226B-0A51-7F21F73E8C4A}"/>
              </a:ext>
            </a:extLst>
          </p:cNvPr>
          <p:cNvSpPr>
            <a:spLocks noGrp="1"/>
          </p:cNvSpPr>
          <p:nvPr>
            <p:ph idx="1"/>
          </p:nvPr>
        </p:nvSpPr>
        <p:spPr/>
        <p:txBody>
          <a:bodyPr/>
          <a:lstStyle/>
          <a:p>
            <a:pPr algn="l">
              <a:buFont typeface="Arial" panose="020B0604020202020204" pitchFamily="34" charset="0"/>
              <a:buChar char="•"/>
            </a:pPr>
            <a:r>
              <a:rPr lang="en-GB" sz="3200" b="0" i="0">
                <a:solidFill>
                  <a:srgbClr val="000000"/>
                </a:solidFill>
                <a:effectLst/>
                <a:latin typeface="Roboto Condensed" panose="02000000000000000000" pitchFamily="2" charset="0"/>
              </a:rPr>
              <a:t>Use keywords and short phrases, not full sentences</a:t>
            </a:r>
          </a:p>
          <a:p>
            <a:pPr algn="l">
              <a:buFont typeface="Arial" panose="020B0604020202020204" pitchFamily="34" charset="0"/>
              <a:buChar char="•"/>
            </a:pPr>
            <a:r>
              <a:rPr lang="en-GB" sz="3200" b="0" i="0">
                <a:solidFill>
                  <a:srgbClr val="000000"/>
                </a:solidFill>
                <a:effectLst/>
                <a:latin typeface="Roboto Condensed" panose="02000000000000000000" pitchFamily="2" charset="0"/>
              </a:rPr>
              <a:t>Use images, icons and colour as you see fit.  These are really helpful memory triggers</a:t>
            </a:r>
          </a:p>
          <a:p>
            <a:pPr algn="l">
              <a:buFont typeface="Arial" panose="020B0604020202020204" pitchFamily="34" charset="0"/>
              <a:buChar char="•"/>
            </a:pPr>
            <a:r>
              <a:rPr lang="en-GB" sz="3200" b="0" i="0">
                <a:solidFill>
                  <a:srgbClr val="000000"/>
                </a:solidFill>
                <a:effectLst/>
                <a:latin typeface="Roboto Condensed" panose="02000000000000000000" pitchFamily="2" charset="0"/>
              </a:rPr>
              <a:t>Try to create a sense of hierarchy as you break down the information</a:t>
            </a:r>
          </a:p>
          <a:p>
            <a:pPr algn="l">
              <a:buFont typeface="Arial" panose="020B0604020202020204" pitchFamily="34" charset="0"/>
              <a:buChar char="•"/>
            </a:pPr>
            <a:r>
              <a:rPr lang="en-GB" sz="3200" b="0" i="0">
                <a:solidFill>
                  <a:srgbClr val="000000"/>
                </a:solidFill>
                <a:effectLst/>
                <a:latin typeface="Roboto Condensed" panose="02000000000000000000" pitchFamily="2" charset="0"/>
              </a:rPr>
              <a:t>Keep the mind map to one side of paper</a:t>
            </a:r>
          </a:p>
          <a:p>
            <a:pPr algn="l">
              <a:buFont typeface="Arial" panose="020B0604020202020204" pitchFamily="34" charset="0"/>
              <a:buChar char="•"/>
            </a:pPr>
            <a:r>
              <a:rPr lang="en-GB" sz="3200" b="0" i="0">
                <a:solidFill>
                  <a:srgbClr val="000000"/>
                </a:solidFill>
                <a:effectLst/>
                <a:latin typeface="Roboto Condensed" panose="02000000000000000000" pitchFamily="2" charset="0"/>
              </a:rPr>
              <a:t>Don’t worry about your artistic skills, it’s not a competition</a:t>
            </a:r>
          </a:p>
          <a:p>
            <a:endParaRPr lang="en-GB"/>
          </a:p>
        </p:txBody>
      </p:sp>
      <p:pic>
        <p:nvPicPr>
          <p:cNvPr id="4" name="Picture 3">
            <a:extLst>
              <a:ext uri="{FF2B5EF4-FFF2-40B4-BE49-F238E27FC236}">
                <a16:creationId xmlns:a16="http://schemas.microsoft.com/office/drawing/2014/main" id="{B5A65DFA-619B-E509-F7A5-980E59343E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42806" y="250206"/>
            <a:ext cx="1832490" cy="1832490"/>
          </a:xfrm>
          <a:prstGeom prst="rect">
            <a:avLst/>
          </a:prstGeom>
        </p:spPr>
      </p:pic>
    </p:spTree>
    <p:extLst>
      <p:ext uri="{BB962C8B-B14F-4D97-AF65-F5344CB8AC3E}">
        <p14:creationId xmlns:p14="http://schemas.microsoft.com/office/powerpoint/2010/main" val="3165390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C8D82-0A7B-9CCA-231C-5981C57F1DA8}"/>
              </a:ext>
            </a:extLst>
          </p:cNvPr>
          <p:cNvSpPr>
            <a:spLocks noGrp="1"/>
          </p:cNvSpPr>
          <p:nvPr>
            <p:ph type="title"/>
          </p:nvPr>
        </p:nvSpPr>
        <p:spPr/>
        <p:txBody>
          <a:bodyPr/>
          <a:lstStyle/>
          <a:p>
            <a:pPr algn="ctr"/>
            <a:r>
              <a:rPr lang="en-GB" sz="3600" b="1">
                <a:solidFill>
                  <a:srgbClr val="002060"/>
                </a:solidFill>
                <a:latin typeface="Roboto Condensed" panose="02000000000000000000" pitchFamily="2" charset="0"/>
                <a:ea typeface="Roboto Condensed" panose="02000000000000000000" pitchFamily="2" charset="0"/>
                <a:cs typeface="Roboto Condensed" panose="02000000000000000000" pitchFamily="2" charset="0"/>
              </a:rPr>
              <a:t>On the following slides are examples from different subjects</a:t>
            </a:r>
          </a:p>
        </p:txBody>
      </p:sp>
      <p:pic>
        <p:nvPicPr>
          <p:cNvPr id="4" name="Picture 3">
            <a:extLst>
              <a:ext uri="{FF2B5EF4-FFF2-40B4-BE49-F238E27FC236}">
                <a16:creationId xmlns:a16="http://schemas.microsoft.com/office/drawing/2014/main" id="{1256E416-6A7A-D939-9A8B-0E9F4EF574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60842" y="2208241"/>
            <a:ext cx="3993226" cy="3993226"/>
          </a:xfrm>
          <a:prstGeom prst="rect">
            <a:avLst/>
          </a:prstGeom>
        </p:spPr>
      </p:pic>
    </p:spTree>
    <p:extLst>
      <p:ext uri="{BB962C8B-B14F-4D97-AF65-F5344CB8AC3E}">
        <p14:creationId xmlns:p14="http://schemas.microsoft.com/office/powerpoint/2010/main" val="2695661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3DF64A-247B-3526-DE4E-D701CB8E3437}"/>
              </a:ext>
            </a:extLst>
          </p:cNvPr>
          <p:cNvSpPr>
            <a:spLocks noGrp="1"/>
          </p:cNvSpPr>
          <p:nvPr>
            <p:ph type="title"/>
          </p:nvPr>
        </p:nvSpPr>
        <p:spPr>
          <a:xfrm>
            <a:off x="206326" y="365125"/>
            <a:ext cx="1913420" cy="1325563"/>
          </a:xfrm>
        </p:spPr>
        <p:txBody>
          <a:bodyPr/>
          <a:lstStyle/>
          <a:p>
            <a:r>
              <a:rPr lang="en-GB">
                <a:latin typeface="Roboto Condensed" panose="02000000000000000000" pitchFamily="2" charset="0"/>
                <a:ea typeface="Roboto Condensed" panose="02000000000000000000" pitchFamily="2" charset="0"/>
                <a:cs typeface="Roboto Condensed" panose="02000000000000000000" pitchFamily="2" charset="0"/>
              </a:rPr>
              <a:t>History</a:t>
            </a:r>
          </a:p>
        </p:txBody>
      </p:sp>
      <p:pic>
        <p:nvPicPr>
          <p:cNvPr id="5" name="Picture 4">
            <a:extLst>
              <a:ext uri="{FF2B5EF4-FFF2-40B4-BE49-F238E27FC236}">
                <a16:creationId xmlns:a16="http://schemas.microsoft.com/office/drawing/2014/main" id="{A37D1231-1F4E-042E-84A6-FAF1B1FA06F9}"/>
              </a:ext>
            </a:extLst>
          </p:cNvPr>
          <p:cNvPicPr>
            <a:picLocks noChangeAspect="1"/>
          </p:cNvPicPr>
          <p:nvPr/>
        </p:nvPicPr>
        <p:blipFill>
          <a:blip r:embed="rId2"/>
          <a:stretch>
            <a:fillRect/>
          </a:stretch>
        </p:blipFill>
        <p:spPr>
          <a:xfrm rot="10800000">
            <a:off x="2434151" y="0"/>
            <a:ext cx="9551524" cy="6743376"/>
          </a:xfrm>
          <a:prstGeom prst="rect">
            <a:avLst/>
          </a:prstGeom>
        </p:spPr>
      </p:pic>
    </p:spTree>
    <p:extLst>
      <p:ext uri="{BB962C8B-B14F-4D97-AF65-F5344CB8AC3E}">
        <p14:creationId xmlns:p14="http://schemas.microsoft.com/office/powerpoint/2010/main" val="3170761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254A9-30B5-2979-2F79-D9BF1A4CA530}"/>
              </a:ext>
            </a:extLst>
          </p:cNvPr>
          <p:cNvSpPr>
            <a:spLocks noGrp="1"/>
          </p:cNvSpPr>
          <p:nvPr>
            <p:ph type="title"/>
          </p:nvPr>
        </p:nvSpPr>
        <p:spPr>
          <a:xfrm>
            <a:off x="219222" y="308855"/>
            <a:ext cx="2312963" cy="1325563"/>
          </a:xfrm>
        </p:spPr>
        <p:txBody>
          <a:bodyPr>
            <a:normAutofit/>
          </a:bodyPr>
          <a:lstStyle/>
          <a:p>
            <a:pPr algn="ctr"/>
            <a:r>
              <a:rPr lang="en-GB">
                <a:latin typeface="Roboto Condensed" panose="02000000000000000000" pitchFamily="2" charset="0"/>
                <a:ea typeface="Roboto Condensed" panose="02000000000000000000" pitchFamily="2" charset="0"/>
                <a:cs typeface="Roboto Condensed" panose="02000000000000000000" pitchFamily="2" charset="0"/>
              </a:rPr>
              <a:t>English Lit</a:t>
            </a:r>
            <a:br>
              <a:rPr lang="en-GB">
                <a:latin typeface="Roboto Condensed" panose="02000000000000000000" pitchFamily="2" charset="0"/>
                <a:ea typeface="Roboto Condensed" panose="02000000000000000000" pitchFamily="2" charset="0"/>
                <a:cs typeface="Roboto Condensed" panose="02000000000000000000" pitchFamily="2" charset="0"/>
              </a:rPr>
            </a:br>
            <a:r>
              <a:rPr lang="en-GB">
                <a:latin typeface="Roboto Condensed" panose="02000000000000000000" pitchFamily="2" charset="0"/>
                <a:ea typeface="Roboto Condensed" panose="02000000000000000000" pitchFamily="2" charset="0"/>
                <a:cs typeface="Roboto Condensed" panose="02000000000000000000" pitchFamily="2" charset="0"/>
              </a:rPr>
              <a:t>Poetry</a:t>
            </a:r>
          </a:p>
        </p:txBody>
      </p:sp>
      <p:pic>
        <p:nvPicPr>
          <p:cNvPr id="3" name="Picture 2">
            <a:extLst>
              <a:ext uri="{FF2B5EF4-FFF2-40B4-BE49-F238E27FC236}">
                <a16:creationId xmlns:a16="http://schemas.microsoft.com/office/drawing/2014/main" id="{D908AC11-D2DA-A2AF-D263-B3F02E9942D6}"/>
              </a:ext>
            </a:extLst>
          </p:cNvPr>
          <p:cNvPicPr>
            <a:picLocks noChangeAspect="1"/>
          </p:cNvPicPr>
          <p:nvPr/>
        </p:nvPicPr>
        <p:blipFill>
          <a:blip r:embed="rId2"/>
          <a:stretch>
            <a:fillRect/>
          </a:stretch>
        </p:blipFill>
        <p:spPr>
          <a:xfrm>
            <a:off x="2532184" y="0"/>
            <a:ext cx="9686441" cy="6858000"/>
          </a:xfrm>
          <a:prstGeom prst="rect">
            <a:avLst/>
          </a:prstGeom>
        </p:spPr>
      </p:pic>
    </p:spTree>
    <p:extLst>
      <p:ext uri="{BB962C8B-B14F-4D97-AF65-F5344CB8AC3E}">
        <p14:creationId xmlns:p14="http://schemas.microsoft.com/office/powerpoint/2010/main" val="3034721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CF37FA-BE8E-9DE9-5148-887AE1AAE006}"/>
              </a:ext>
            </a:extLst>
          </p:cNvPr>
          <p:cNvSpPr>
            <a:spLocks noGrp="1"/>
          </p:cNvSpPr>
          <p:nvPr>
            <p:ph type="title"/>
          </p:nvPr>
        </p:nvSpPr>
        <p:spPr>
          <a:xfrm>
            <a:off x="233305" y="98474"/>
            <a:ext cx="2017525" cy="1325563"/>
          </a:xfrm>
        </p:spPr>
        <p:txBody>
          <a:bodyPr/>
          <a:lstStyle/>
          <a:p>
            <a:r>
              <a:rPr lang="en-GB">
                <a:latin typeface="Roboto Condensed" panose="02000000000000000000" pitchFamily="2" charset="0"/>
                <a:ea typeface="Roboto Condensed" panose="02000000000000000000" pitchFamily="2" charset="0"/>
                <a:cs typeface="Roboto Condensed" panose="02000000000000000000" pitchFamily="2" charset="0"/>
              </a:rPr>
              <a:t>Physics</a:t>
            </a:r>
          </a:p>
        </p:txBody>
      </p:sp>
      <p:pic>
        <p:nvPicPr>
          <p:cNvPr id="4" name="Picture 3">
            <a:extLst>
              <a:ext uri="{FF2B5EF4-FFF2-40B4-BE49-F238E27FC236}">
                <a16:creationId xmlns:a16="http://schemas.microsoft.com/office/drawing/2014/main" id="{5167BF1E-5E56-AD9B-F55B-CC8CF6B1FA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1760" y="98474"/>
            <a:ext cx="9136934" cy="6858000"/>
          </a:xfrm>
          <a:prstGeom prst="rect">
            <a:avLst/>
          </a:prstGeom>
        </p:spPr>
      </p:pic>
    </p:spTree>
    <p:extLst>
      <p:ext uri="{BB962C8B-B14F-4D97-AF65-F5344CB8AC3E}">
        <p14:creationId xmlns:p14="http://schemas.microsoft.com/office/powerpoint/2010/main" val="1934848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22893-055F-40CC-A052-0B655032B200}"/>
              </a:ext>
            </a:extLst>
          </p:cNvPr>
          <p:cNvSpPr>
            <a:spLocks noGrp="1"/>
          </p:cNvSpPr>
          <p:nvPr>
            <p:ph type="title"/>
          </p:nvPr>
        </p:nvSpPr>
        <p:spPr>
          <a:xfrm>
            <a:off x="159328" y="337416"/>
            <a:ext cx="2544041" cy="1325563"/>
          </a:xfrm>
        </p:spPr>
        <p:txBody>
          <a:bodyPr>
            <a:normAutofit/>
          </a:bodyPr>
          <a:lstStyle/>
          <a:p>
            <a:r>
              <a:rPr lang="en-GB" sz="4000">
                <a:latin typeface="Roboto Condensed" panose="02000000000000000000" pitchFamily="2" charset="0"/>
                <a:ea typeface="Roboto Condensed" panose="02000000000000000000" pitchFamily="2" charset="0"/>
                <a:cs typeface="Roboto Condensed" panose="02000000000000000000" pitchFamily="2" charset="0"/>
              </a:rPr>
              <a:t>Geography</a:t>
            </a:r>
          </a:p>
        </p:txBody>
      </p:sp>
      <p:pic>
        <p:nvPicPr>
          <p:cNvPr id="3" name="Picture 2">
            <a:extLst>
              <a:ext uri="{FF2B5EF4-FFF2-40B4-BE49-F238E27FC236}">
                <a16:creationId xmlns:a16="http://schemas.microsoft.com/office/drawing/2014/main" id="{81FFFFEA-0A97-3C94-5A4A-857542864409}"/>
              </a:ext>
            </a:extLst>
          </p:cNvPr>
          <p:cNvPicPr>
            <a:picLocks noChangeAspect="1"/>
          </p:cNvPicPr>
          <p:nvPr/>
        </p:nvPicPr>
        <p:blipFill>
          <a:blip r:embed="rId2"/>
          <a:stretch>
            <a:fillRect/>
          </a:stretch>
        </p:blipFill>
        <p:spPr>
          <a:xfrm>
            <a:off x="2703369" y="0"/>
            <a:ext cx="9525000" cy="6858000"/>
          </a:xfrm>
          <a:prstGeom prst="rect">
            <a:avLst/>
          </a:prstGeom>
        </p:spPr>
      </p:pic>
    </p:spTree>
    <p:extLst>
      <p:ext uri="{BB962C8B-B14F-4D97-AF65-F5344CB8AC3E}">
        <p14:creationId xmlns:p14="http://schemas.microsoft.com/office/powerpoint/2010/main" val="1235770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61C957-485E-6341-446D-8822D3154DE6}"/>
              </a:ext>
            </a:extLst>
          </p:cNvPr>
          <p:cNvPicPr>
            <a:picLocks noChangeAspect="1"/>
          </p:cNvPicPr>
          <p:nvPr/>
        </p:nvPicPr>
        <p:blipFill>
          <a:blip r:embed="rId2"/>
          <a:stretch>
            <a:fillRect/>
          </a:stretch>
        </p:blipFill>
        <p:spPr>
          <a:xfrm>
            <a:off x="1597536" y="-124691"/>
            <a:ext cx="10594464" cy="6858000"/>
          </a:xfrm>
          <a:prstGeom prst="rect">
            <a:avLst/>
          </a:prstGeom>
        </p:spPr>
      </p:pic>
      <p:sp>
        <p:nvSpPr>
          <p:cNvPr id="3" name="Title 2">
            <a:extLst>
              <a:ext uri="{FF2B5EF4-FFF2-40B4-BE49-F238E27FC236}">
                <a16:creationId xmlns:a16="http://schemas.microsoft.com/office/drawing/2014/main" id="{43074D38-46B8-EB5A-6C56-E448998DF969}"/>
              </a:ext>
            </a:extLst>
          </p:cNvPr>
          <p:cNvSpPr>
            <a:spLocks noGrp="1"/>
          </p:cNvSpPr>
          <p:nvPr>
            <p:ph type="title"/>
          </p:nvPr>
        </p:nvSpPr>
        <p:spPr>
          <a:xfrm>
            <a:off x="325582" y="171162"/>
            <a:ext cx="1271954" cy="1325563"/>
          </a:xfrm>
        </p:spPr>
        <p:txBody>
          <a:bodyPr>
            <a:normAutofit/>
          </a:bodyPr>
          <a:lstStyle/>
          <a:p>
            <a:r>
              <a:rPr lang="en-GB" sz="6000">
                <a:latin typeface="Roboto Condensed" panose="02000000000000000000" pitchFamily="2" charset="0"/>
                <a:ea typeface="Roboto Condensed" panose="02000000000000000000" pitchFamily="2" charset="0"/>
                <a:cs typeface="Roboto Condensed" panose="02000000000000000000" pitchFamily="2" charset="0"/>
              </a:rPr>
              <a:t>PE</a:t>
            </a:r>
          </a:p>
        </p:txBody>
      </p:sp>
    </p:spTree>
    <p:extLst>
      <p:ext uri="{BB962C8B-B14F-4D97-AF65-F5344CB8AC3E}">
        <p14:creationId xmlns:p14="http://schemas.microsoft.com/office/powerpoint/2010/main" val="3574787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F611A-41AE-4999-BED1-72F145914F9B}"/>
              </a:ext>
            </a:extLst>
          </p:cNvPr>
          <p:cNvSpPr>
            <a:spLocks noGrp="1"/>
          </p:cNvSpPr>
          <p:nvPr>
            <p:ph type="title"/>
          </p:nvPr>
        </p:nvSpPr>
        <p:spPr>
          <a:xfrm>
            <a:off x="572493" y="238539"/>
            <a:ext cx="11018520" cy="1434415"/>
          </a:xfrm>
        </p:spPr>
        <p:txBody>
          <a:bodyPr anchor="b">
            <a:normAutofit/>
          </a:bodyPr>
          <a:lstStyle/>
          <a:p>
            <a:pPr algn="ctr"/>
            <a:r>
              <a:rPr lang="en-US" sz="4600">
                <a:latin typeface="+mj-lt"/>
                <a:ea typeface="Calibri" panose="020F0502020204030204" pitchFamily="34" charset="0"/>
                <a:cs typeface="Calibri" panose="020F0502020204030204" pitchFamily="34" charset="0"/>
              </a:rPr>
              <a:t>A Guide to Preparing for Exams</a:t>
            </a:r>
          </a:p>
        </p:txBody>
      </p:sp>
      <p:sp>
        <p:nvSpPr>
          <p:cNvPr id="10" name="Content Placeholder 9">
            <a:extLst>
              <a:ext uri="{FF2B5EF4-FFF2-40B4-BE49-F238E27FC236}">
                <a16:creationId xmlns:a16="http://schemas.microsoft.com/office/drawing/2014/main" id="{700DEF0D-7A29-41F0-A481-F6578F3DE9C6}"/>
              </a:ext>
            </a:extLst>
          </p:cNvPr>
          <p:cNvSpPr>
            <a:spLocks noGrp="1"/>
          </p:cNvSpPr>
          <p:nvPr>
            <p:ph idx="1"/>
          </p:nvPr>
        </p:nvSpPr>
        <p:spPr>
          <a:xfrm>
            <a:off x="420092" y="2093976"/>
            <a:ext cx="6936672" cy="4096512"/>
          </a:xfrm>
          <a:ln w="19050">
            <a:solidFill>
              <a:srgbClr val="002060"/>
            </a:solidFill>
          </a:ln>
        </p:spPr>
        <p:txBody>
          <a:bodyPr anchor="t">
            <a:normAutofit lnSpcReduction="10000"/>
          </a:bodyPr>
          <a:lstStyle/>
          <a:p>
            <a:pPr marL="114300" indent="0" algn="just">
              <a:buNone/>
            </a:pPr>
            <a:r>
              <a:rPr lang="en-GB" sz="2800">
                <a:solidFill>
                  <a:schemeClr val="tx1"/>
                </a:solidFill>
                <a:latin typeface="+mj-lt"/>
                <a:ea typeface="Times New Roman" panose="02020603050405020304" pitchFamily="18" charset="0"/>
                <a:cs typeface="Times New Roman" panose="02020603050405020304" pitchFamily="18" charset="0"/>
              </a:rPr>
              <a:t>Contents:</a:t>
            </a:r>
          </a:p>
          <a:p>
            <a:pPr marL="114300" indent="0" algn="just">
              <a:buNone/>
            </a:pPr>
            <a:endParaRPr lang="en-GB" sz="2800">
              <a:solidFill>
                <a:schemeClr val="tx1"/>
              </a:solidFill>
              <a:latin typeface="+mj-lt"/>
              <a:ea typeface="Times New Roman" panose="02020603050405020304" pitchFamily="18" charset="0"/>
              <a:cs typeface="Times New Roman" panose="02020603050405020304" pitchFamily="18" charset="0"/>
            </a:endParaRPr>
          </a:p>
          <a:p>
            <a:pPr marL="114300" indent="0" algn="just">
              <a:buNone/>
            </a:pPr>
            <a:r>
              <a:rPr lang="en-GB" sz="2800">
                <a:solidFill>
                  <a:schemeClr val="tx1"/>
                </a:solidFill>
                <a:latin typeface="+mj-lt"/>
                <a:ea typeface="Times New Roman" panose="02020603050405020304" pitchFamily="18" charset="0"/>
                <a:cs typeface="Times New Roman" panose="02020603050405020304" pitchFamily="18" charset="0"/>
              </a:rPr>
              <a:t>1. Dual Coding</a:t>
            </a:r>
          </a:p>
          <a:p>
            <a:pPr marL="114300" indent="0" algn="just">
              <a:buNone/>
            </a:pPr>
            <a:r>
              <a:rPr lang="en-GB" sz="2800">
                <a:solidFill>
                  <a:schemeClr val="tx1"/>
                </a:solidFill>
                <a:latin typeface="+mj-lt"/>
                <a:ea typeface="Times New Roman" panose="02020603050405020304" pitchFamily="18" charset="0"/>
                <a:cs typeface="Times New Roman" panose="02020603050405020304" pitchFamily="18" charset="0"/>
              </a:rPr>
              <a:t>2. Mind-maps</a:t>
            </a:r>
          </a:p>
          <a:p>
            <a:pPr marL="114300" indent="0" algn="just">
              <a:buNone/>
            </a:pPr>
            <a:r>
              <a:rPr lang="en-GB" sz="2800">
                <a:solidFill>
                  <a:schemeClr val="tx1"/>
                </a:solidFill>
                <a:latin typeface="+mj-lt"/>
                <a:ea typeface="Times New Roman" panose="02020603050405020304" pitchFamily="18" charset="0"/>
                <a:cs typeface="Times New Roman" panose="02020603050405020304" pitchFamily="18" charset="0"/>
              </a:rPr>
              <a:t>3. Flash-cards</a:t>
            </a:r>
          </a:p>
          <a:p>
            <a:pPr marL="114300" indent="0" algn="just">
              <a:buNone/>
            </a:pPr>
            <a:r>
              <a:rPr lang="en-GB" sz="2800">
                <a:solidFill>
                  <a:schemeClr val="tx1"/>
                </a:solidFill>
                <a:latin typeface="+mj-lt"/>
                <a:ea typeface="Times New Roman" panose="02020603050405020304" pitchFamily="18" charset="0"/>
                <a:cs typeface="Times New Roman" panose="02020603050405020304" pitchFamily="18" charset="0"/>
              </a:rPr>
              <a:t>4. Using video</a:t>
            </a:r>
          </a:p>
          <a:p>
            <a:pPr marL="114300" indent="0" algn="just">
              <a:buNone/>
            </a:pPr>
            <a:r>
              <a:rPr lang="en-GB" sz="2800">
                <a:solidFill>
                  <a:schemeClr val="tx1"/>
                </a:solidFill>
                <a:latin typeface="+mj-lt"/>
                <a:ea typeface="Times New Roman" panose="02020603050405020304" pitchFamily="18" charset="0"/>
                <a:cs typeface="Times New Roman" panose="02020603050405020304" pitchFamily="18" charset="0"/>
              </a:rPr>
              <a:t>5. Using past papers</a:t>
            </a:r>
          </a:p>
          <a:p>
            <a:pPr marL="114300" indent="0" algn="just">
              <a:buNone/>
            </a:pPr>
            <a:r>
              <a:rPr lang="en-GB" sz="2800">
                <a:solidFill>
                  <a:schemeClr val="tx1"/>
                </a:solidFill>
                <a:latin typeface="+mj-lt"/>
                <a:ea typeface="Times New Roman" panose="02020603050405020304" pitchFamily="18" charset="0"/>
                <a:cs typeface="Times New Roman" panose="02020603050405020304" pitchFamily="18" charset="0"/>
              </a:rPr>
              <a:t>6. Making a revision timetable</a:t>
            </a:r>
          </a:p>
          <a:p>
            <a:pPr marL="628650" indent="-514350" algn="just">
              <a:buAutoNum type="arabicParenR"/>
            </a:pPr>
            <a:endParaRPr lang="en-GB" sz="2800">
              <a:solidFill>
                <a:schemeClr val="tx1"/>
              </a:solidFill>
              <a:latin typeface="+mj-lt"/>
              <a:ea typeface="Times New Roman" panose="02020603050405020304" pitchFamily="18" charset="0"/>
              <a:cs typeface="Times New Roman" panose="02020603050405020304" pitchFamily="18" charset="0"/>
            </a:endParaRPr>
          </a:p>
        </p:txBody>
      </p:sp>
      <p:pic>
        <p:nvPicPr>
          <p:cNvPr id="11" name="Content Placeholder 5" descr="Logo, company name&#10;&#10;Description automatically generated">
            <a:extLst>
              <a:ext uri="{FF2B5EF4-FFF2-40B4-BE49-F238E27FC236}">
                <a16:creationId xmlns:a16="http://schemas.microsoft.com/office/drawing/2014/main" id="{BC22E554-115A-43C0-A160-C6286E8AB80A}"/>
              </a:ext>
            </a:extLst>
          </p:cNvPr>
          <p:cNvPicPr>
            <a:picLocks noGrp="1" noRot="1" noChangeAspect="1" noMove="1" noResize="1" noEditPoints="1" noAdjustHandles="1" noChangeArrowheads="1" noChangeShapeType="1" noCrop="1"/>
          </p:cNvPicPr>
          <p:nvPr/>
        </p:nvPicPr>
        <p:blipFill rotWithShape="1">
          <a:blip r:embed="rId3" cstate="email">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a:ext>
            </a:extLst>
          </a:blip>
          <a:srcRect/>
          <a:stretch/>
        </p:blipFill>
        <p:spPr>
          <a:xfrm>
            <a:off x="7675658" y="2093976"/>
            <a:ext cx="3941064" cy="4096512"/>
          </a:xfrm>
          <a:prstGeom prst="rect">
            <a:avLst/>
          </a:prstGeom>
        </p:spPr>
      </p:pic>
    </p:spTree>
    <p:extLst>
      <p:ext uri="{BB962C8B-B14F-4D97-AF65-F5344CB8AC3E}">
        <p14:creationId xmlns:p14="http://schemas.microsoft.com/office/powerpoint/2010/main" val="3986229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ular Callout 5"/>
          <p:cNvSpPr/>
          <p:nvPr/>
        </p:nvSpPr>
        <p:spPr>
          <a:xfrm>
            <a:off x="6779162" y="1816119"/>
            <a:ext cx="4530898" cy="4418426"/>
          </a:xfrm>
          <a:prstGeom prst="wedgeRectCallout">
            <a:avLst>
              <a:gd name="adj1" fmla="val 32825"/>
              <a:gd name="adj2" fmla="val 49788"/>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p>
            <a:pPr>
              <a:lnSpc>
                <a:spcPct val="90000"/>
              </a:lnSpc>
              <a:spcAft>
                <a:spcPts val="600"/>
              </a:spcAft>
            </a:pPr>
            <a:r>
              <a:rPr lang="en-GB" sz="3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One of the best and most widely-used methods of using flashcards is known as the Leitner system. This system involves grouping your flashcards according to how well you remember the contents of each card. Essentially, it helps you spend more time studying the cards you are the least familiar with.</a:t>
            </a:r>
            <a:endParaRPr lang="en-US" sz="3200">
              <a:solidFill>
                <a:schemeClr val="bg1"/>
              </a:solidFill>
            </a:endParaRPr>
          </a:p>
        </p:txBody>
      </p:sp>
      <p:sp>
        <p:nvSpPr>
          <p:cNvPr id="5" name="Title 1">
            <a:extLst>
              <a:ext uri="{FF2B5EF4-FFF2-40B4-BE49-F238E27FC236}">
                <a16:creationId xmlns:a16="http://schemas.microsoft.com/office/drawing/2014/main" id="{C65BC01A-D72C-4ED1-9733-C4C817F7DB37}"/>
              </a:ext>
            </a:extLst>
          </p:cNvPr>
          <p:cNvSpPr txBox="1">
            <a:spLocks/>
          </p:cNvSpPr>
          <p:nvPr/>
        </p:nvSpPr>
        <p:spPr>
          <a:xfrm>
            <a:off x="276949" y="3381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GB" sz="4800" b="1">
                <a:solidFill>
                  <a:srgbClr val="002060"/>
                </a:solidFill>
                <a:latin typeface="Roboto Condensed" panose="02000000000000000000" pitchFamily="2" charset="0"/>
                <a:ea typeface="Roboto Condensed" panose="02000000000000000000" pitchFamily="2" charset="0"/>
                <a:cs typeface="Roboto Condensed" panose="02000000000000000000" pitchFamily="2" charset="0"/>
              </a:rPr>
              <a:t>Revision Technique 3: Flash cards</a:t>
            </a:r>
          </a:p>
        </p:txBody>
      </p:sp>
      <p:pic>
        <p:nvPicPr>
          <p:cNvPr id="3" name="Picture 2">
            <a:extLst>
              <a:ext uri="{FF2B5EF4-FFF2-40B4-BE49-F238E27FC236}">
                <a16:creationId xmlns:a16="http://schemas.microsoft.com/office/drawing/2014/main" id="{FF9D9581-AA28-3C0D-68EE-E860AC5302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2785" y="1662149"/>
            <a:ext cx="4572396" cy="4572396"/>
          </a:xfrm>
          <a:prstGeom prst="rect">
            <a:avLst/>
          </a:prstGeom>
        </p:spPr>
      </p:pic>
    </p:spTree>
    <p:extLst>
      <p:ext uri="{BB962C8B-B14F-4D97-AF65-F5344CB8AC3E}">
        <p14:creationId xmlns:p14="http://schemas.microsoft.com/office/powerpoint/2010/main" val="2450915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7FF9B-A7D3-39F9-30B8-359CE0E6628B}"/>
              </a:ext>
            </a:extLst>
          </p:cNvPr>
          <p:cNvSpPr>
            <a:spLocks noGrp="1"/>
          </p:cNvSpPr>
          <p:nvPr>
            <p:ph type="title"/>
          </p:nvPr>
        </p:nvSpPr>
        <p:spPr>
          <a:xfrm>
            <a:off x="572493" y="238539"/>
            <a:ext cx="11018520" cy="1434415"/>
          </a:xfrm>
        </p:spPr>
        <p:txBody>
          <a:bodyPr anchor="b">
            <a:normAutofit/>
          </a:bodyPr>
          <a:lstStyle/>
          <a:p>
            <a:r>
              <a:rPr lang="en-GB" sz="5400" b="1">
                <a:solidFill>
                  <a:srgbClr val="002060"/>
                </a:solidFill>
              </a:rPr>
              <a:t>Flash cards</a:t>
            </a:r>
          </a:p>
        </p:txBody>
      </p:sp>
      <p:sp>
        <p:nvSpPr>
          <p:cNvPr id="3" name="Content Placeholder 2">
            <a:extLst>
              <a:ext uri="{FF2B5EF4-FFF2-40B4-BE49-F238E27FC236}">
                <a16:creationId xmlns:a16="http://schemas.microsoft.com/office/drawing/2014/main" id="{B4CE9042-C76B-0EE5-0DD9-299AE3E2D392}"/>
              </a:ext>
            </a:extLst>
          </p:cNvPr>
          <p:cNvSpPr>
            <a:spLocks noGrp="1"/>
          </p:cNvSpPr>
          <p:nvPr>
            <p:ph idx="1"/>
          </p:nvPr>
        </p:nvSpPr>
        <p:spPr>
          <a:xfrm>
            <a:off x="572493" y="2071316"/>
            <a:ext cx="6713552" cy="4119172"/>
          </a:xfrm>
        </p:spPr>
        <p:txBody>
          <a:bodyPr anchor="t">
            <a:normAutofit/>
          </a:bodyPr>
          <a:lstStyle/>
          <a:p>
            <a:r>
              <a:rPr lang="en-GB" sz="2000" b="0" i="0">
                <a:solidFill>
                  <a:schemeClr val="tx1"/>
                </a:solidFill>
                <a:effectLst/>
                <a:latin typeface="+mn-lt"/>
              </a:rPr>
              <a:t>There is always a relationship between the information on both sides of the card, e.g. key term and definition, question and answer etc.</a:t>
            </a:r>
          </a:p>
          <a:p>
            <a:r>
              <a:rPr lang="en-GB" sz="2000" b="0" i="0">
                <a:solidFill>
                  <a:schemeClr val="tx1"/>
                </a:solidFill>
                <a:effectLst/>
                <a:latin typeface="+mn-lt"/>
              </a:rPr>
              <a:t>Because you can only see one side of the card at a time, you can use flash cards to test your knowledge, by instantly checking your guess.</a:t>
            </a:r>
          </a:p>
          <a:p>
            <a:r>
              <a:rPr lang="en-GB" sz="2000" b="0" i="0">
                <a:solidFill>
                  <a:schemeClr val="tx1"/>
                </a:solidFill>
                <a:effectLst/>
                <a:latin typeface="+mn-lt"/>
              </a:rPr>
              <a:t>Flash cards are an effective tool for revising keywords, vocabulary, and other subject specific information.</a:t>
            </a:r>
          </a:p>
          <a:p>
            <a:endParaRPr lang="en-GB" sz="2200"/>
          </a:p>
        </p:txBody>
      </p:sp>
      <p:pic>
        <p:nvPicPr>
          <p:cNvPr id="5" name="Picture 4">
            <a:extLst>
              <a:ext uri="{FF2B5EF4-FFF2-40B4-BE49-F238E27FC236}">
                <a16:creationId xmlns:a16="http://schemas.microsoft.com/office/drawing/2014/main" id="{5B6FE1A7-2849-1772-48FD-1C12EDFDC1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1498" y="1911493"/>
            <a:ext cx="4572000" cy="4572000"/>
          </a:xfrm>
          <a:prstGeom prst="rect">
            <a:avLst/>
          </a:prstGeom>
        </p:spPr>
      </p:pic>
    </p:spTree>
    <p:extLst>
      <p:ext uri="{BB962C8B-B14F-4D97-AF65-F5344CB8AC3E}">
        <p14:creationId xmlns:p14="http://schemas.microsoft.com/office/powerpoint/2010/main" val="1618163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DE3DE-1012-725D-11CC-C701EF422A42}"/>
              </a:ext>
            </a:extLst>
          </p:cNvPr>
          <p:cNvSpPr>
            <a:spLocks noGrp="1"/>
          </p:cNvSpPr>
          <p:nvPr>
            <p:ph type="title"/>
          </p:nvPr>
        </p:nvSpPr>
        <p:spPr>
          <a:xfrm>
            <a:off x="838200" y="667182"/>
            <a:ext cx="10515600" cy="909493"/>
          </a:xfrm>
        </p:spPr>
        <p:txBody>
          <a:bodyPr>
            <a:noAutofit/>
          </a:bodyPr>
          <a:lstStyle/>
          <a:p>
            <a:r>
              <a:rPr lang="en-GB" sz="3200" b="1">
                <a:solidFill>
                  <a:srgbClr val="002060"/>
                </a:solidFill>
                <a:latin typeface="+mj-lt"/>
              </a:rPr>
              <a:t>How to create your own set of flash cards</a:t>
            </a:r>
          </a:p>
        </p:txBody>
      </p:sp>
      <p:sp>
        <p:nvSpPr>
          <p:cNvPr id="3" name="Content Placeholder 2">
            <a:extLst>
              <a:ext uri="{FF2B5EF4-FFF2-40B4-BE49-F238E27FC236}">
                <a16:creationId xmlns:a16="http://schemas.microsoft.com/office/drawing/2014/main" id="{7A0FD06D-D46B-46F9-8266-4F3640E1EC49}"/>
              </a:ext>
            </a:extLst>
          </p:cNvPr>
          <p:cNvSpPr>
            <a:spLocks noGrp="1"/>
          </p:cNvSpPr>
          <p:nvPr>
            <p:ph idx="1"/>
          </p:nvPr>
        </p:nvSpPr>
        <p:spPr>
          <a:xfrm>
            <a:off x="838200" y="1839480"/>
            <a:ext cx="10515600" cy="4351338"/>
          </a:xfrm>
        </p:spPr>
        <p:txBody>
          <a:bodyPr>
            <a:normAutofit/>
          </a:bodyPr>
          <a:lstStyle/>
          <a:p>
            <a:r>
              <a:rPr lang="en-GB" sz="2800">
                <a:solidFill>
                  <a:schemeClr val="tx1"/>
                </a:solidFill>
                <a:latin typeface="+mn-lt"/>
              </a:rPr>
              <a:t>A flashcard is basically an opportunity to condense, simplify or summarise a topic. Of course, you can still use mind maps or flow charts etc for more complicated topics.</a:t>
            </a:r>
          </a:p>
          <a:p>
            <a:endParaRPr lang="en-GB" sz="2800">
              <a:solidFill>
                <a:schemeClr val="tx1"/>
              </a:solidFill>
              <a:latin typeface="+mn-lt"/>
            </a:endParaRPr>
          </a:p>
          <a:p>
            <a:r>
              <a:rPr lang="en-GB" sz="2800">
                <a:solidFill>
                  <a:schemeClr val="tx1"/>
                </a:solidFill>
                <a:latin typeface="+mn-lt"/>
              </a:rPr>
              <a:t>The main thing is to move away from pages and pages of dense information to help separate it all out.</a:t>
            </a:r>
          </a:p>
        </p:txBody>
      </p:sp>
    </p:spTree>
    <p:extLst>
      <p:ext uri="{BB962C8B-B14F-4D97-AF65-F5344CB8AC3E}">
        <p14:creationId xmlns:p14="http://schemas.microsoft.com/office/powerpoint/2010/main" val="2827783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DE3DE-1012-725D-11CC-C701EF422A42}"/>
              </a:ext>
            </a:extLst>
          </p:cNvPr>
          <p:cNvSpPr>
            <a:spLocks noGrp="1"/>
          </p:cNvSpPr>
          <p:nvPr>
            <p:ph type="title"/>
          </p:nvPr>
        </p:nvSpPr>
        <p:spPr>
          <a:xfrm>
            <a:off x="637309" y="554182"/>
            <a:ext cx="10688782" cy="1325563"/>
          </a:xfrm>
        </p:spPr>
        <p:txBody>
          <a:bodyPr/>
          <a:lstStyle/>
          <a:p>
            <a:r>
              <a:rPr lang="en-GB" sz="3200" b="1">
                <a:solidFill>
                  <a:srgbClr val="002060"/>
                </a:solidFill>
              </a:rPr>
              <a:t>Just How Useful are Flashcards?</a:t>
            </a:r>
          </a:p>
        </p:txBody>
      </p:sp>
      <p:sp>
        <p:nvSpPr>
          <p:cNvPr id="3" name="Content Placeholder 2">
            <a:extLst>
              <a:ext uri="{FF2B5EF4-FFF2-40B4-BE49-F238E27FC236}">
                <a16:creationId xmlns:a16="http://schemas.microsoft.com/office/drawing/2014/main" id="{7A0FD06D-D46B-46F9-8266-4F3640E1EC49}"/>
              </a:ext>
            </a:extLst>
          </p:cNvPr>
          <p:cNvSpPr>
            <a:spLocks noGrp="1"/>
          </p:cNvSpPr>
          <p:nvPr>
            <p:ph idx="1"/>
          </p:nvPr>
        </p:nvSpPr>
        <p:spPr>
          <a:xfrm>
            <a:off x="505691" y="1077479"/>
            <a:ext cx="10515600" cy="5641975"/>
          </a:xfrm>
        </p:spPr>
        <p:txBody>
          <a:bodyPr>
            <a:normAutofit/>
          </a:bodyPr>
          <a:lstStyle/>
          <a:p>
            <a:pPr marL="0" indent="0">
              <a:buNone/>
            </a:pPr>
            <a:endParaRPr lang="en-GB"/>
          </a:p>
          <a:p>
            <a:pPr marL="0" indent="0">
              <a:buNone/>
            </a:pPr>
            <a:endParaRPr lang="en-GB"/>
          </a:p>
          <a:p>
            <a:pPr marL="0" indent="0">
              <a:buNone/>
            </a:pPr>
            <a:r>
              <a:rPr lang="en-GB" sz="2000">
                <a:solidFill>
                  <a:schemeClr val="tx1"/>
                </a:solidFill>
              </a:rPr>
              <a:t>Chunking down firstly makes it easier to remember key information. Secondly, it can kickstart revision when you’re stuck.</a:t>
            </a:r>
          </a:p>
          <a:p>
            <a:endParaRPr lang="en-GB" sz="2000">
              <a:solidFill>
                <a:schemeClr val="tx1"/>
              </a:solidFill>
            </a:endParaRPr>
          </a:p>
          <a:p>
            <a:r>
              <a:rPr lang="en-GB" sz="2000">
                <a:solidFill>
                  <a:schemeClr val="tx1"/>
                </a:solidFill>
              </a:rPr>
              <a:t>Flashcards are a great way to test yourself</a:t>
            </a:r>
          </a:p>
          <a:p>
            <a:r>
              <a:rPr lang="en-GB" sz="2000">
                <a:solidFill>
                  <a:schemeClr val="tx1"/>
                </a:solidFill>
              </a:rPr>
              <a:t>Use them to spot gaps in your knowledge</a:t>
            </a:r>
          </a:p>
          <a:p>
            <a:r>
              <a:rPr lang="en-GB" sz="2000">
                <a:solidFill>
                  <a:schemeClr val="tx1"/>
                </a:solidFill>
              </a:rPr>
              <a:t>They are ideal for learning dates, language vocabulary, formulae, definitions</a:t>
            </a:r>
          </a:p>
          <a:p>
            <a:r>
              <a:rPr lang="en-GB" sz="2000">
                <a:solidFill>
                  <a:schemeClr val="tx1"/>
                </a:solidFill>
              </a:rPr>
              <a:t>Because they are small, they’re transportable. Flick through them on the bus home, take them to a mates if having a study </a:t>
            </a:r>
            <a:r>
              <a:rPr lang="en-GB" sz="2000" b="1" i="1" err="1">
                <a:solidFill>
                  <a:schemeClr val="tx1"/>
                </a:solidFill>
              </a:rPr>
              <a:t>sesh</a:t>
            </a:r>
            <a:r>
              <a:rPr lang="en-GB" sz="2000">
                <a:solidFill>
                  <a:schemeClr val="tx1"/>
                </a:solidFill>
              </a:rPr>
              <a:t>, go through subject ones before a test to jog your memory</a:t>
            </a:r>
          </a:p>
        </p:txBody>
      </p:sp>
    </p:spTree>
    <p:extLst>
      <p:ext uri="{BB962C8B-B14F-4D97-AF65-F5344CB8AC3E}">
        <p14:creationId xmlns:p14="http://schemas.microsoft.com/office/powerpoint/2010/main" val="2036463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FC833-F28A-7F46-35B8-3F01E053B3B2}"/>
              </a:ext>
            </a:extLst>
          </p:cNvPr>
          <p:cNvSpPr>
            <a:spLocks noGrp="1"/>
          </p:cNvSpPr>
          <p:nvPr>
            <p:ph type="title"/>
          </p:nvPr>
        </p:nvSpPr>
        <p:spPr>
          <a:xfrm>
            <a:off x="838200" y="365126"/>
            <a:ext cx="10515600" cy="632402"/>
          </a:xfrm>
        </p:spPr>
        <p:txBody>
          <a:bodyPr>
            <a:noAutofit/>
          </a:bodyPr>
          <a:lstStyle/>
          <a:p>
            <a:r>
              <a:rPr lang="en-GB" sz="3200" b="1">
                <a:solidFill>
                  <a:srgbClr val="002060"/>
                </a:solidFill>
                <a:latin typeface="+mj-lt"/>
              </a:rPr>
              <a:t>How to use your flash cards properly</a:t>
            </a:r>
          </a:p>
        </p:txBody>
      </p:sp>
      <p:sp>
        <p:nvSpPr>
          <p:cNvPr id="3" name="Content Placeholder 2">
            <a:extLst>
              <a:ext uri="{FF2B5EF4-FFF2-40B4-BE49-F238E27FC236}">
                <a16:creationId xmlns:a16="http://schemas.microsoft.com/office/drawing/2014/main" id="{49018349-7287-296A-B93E-142D10C32F48}"/>
              </a:ext>
            </a:extLst>
          </p:cNvPr>
          <p:cNvSpPr>
            <a:spLocks noGrp="1"/>
          </p:cNvSpPr>
          <p:nvPr>
            <p:ph idx="1"/>
          </p:nvPr>
        </p:nvSpPr>
        <p:spPr>
          <a:xfrm>
            <a:off x="658091" y="1253331"/>
            <a:ext cx="10515600" cy="5466124"/>
          </a:xfrm>
        </p:spPr>
        <p:txBody>
          <a:bodyPr>
            <a:normAutofit/>
          </a:bodyPr>
          <a:lstStyle/>
          <a:p>
            <a:pPr marL="0" indent="0">
              <a:buNone/>
            </a:pPr>
            <a:r>
              <a:rPr lang="en-GB" sz="2400">
                <a:solidFill>
                  <a:schemeClr val="tx1"/>
                </a:solidFill>
                <a:latin typeface="+mn-lt"/>
              </a:rPr>
              <a:t>Flash cards are used to test your knowledge, a quick way to check what you know.</a:t>
            </a:r>
          </a:p>
          <a:p>
            <a:endParaRPr lang="en-GB" sz="2400">
              <a:solidFill>
                <a:schemeClr val="tx1"/>
              </a:solidFill>
              <a:latin typeface="+mn-lt"/>
            </a:endParaRPr>
          </a:p>
          <a:p>
            <a:r>
              <a:rPr lang="en-GB" sz="2400">
                <a:solidFill>
                  <a:schemeClr val="tx1"/>
                </a:solidFill>
                <a:latin typeface="+mn-lt"/>
              </a:rPr>
              <a:t>Read the question or key term from the front of the card</a:t>
            </a:r>
          </a:p>
          <a:p>
            <a:r>
              <a:rPr lang="en-GB" sz="2400">
                <a:solidFill>
                  <a:schemeClr val="tx1"/>
                </a:solidFill>
                <a:latin typeface="+mn-lt"/>
              </a:rPr>
              <a:t>Try to remember the definition or answer without looking</a:t>
            </a:r>
          </a:p>
          <a:p>
            <a:r>
              <a:rPr lang="en-GB" sz="2400">
                <a:solidFill>
                  <a:schemeClr val="tx1"/>
                </a:solidFill>
                <a:latin typeface="+mn-lt"/>
              </a:rPr>
              <a:t>Check your guess by looking at the back of the card</a:t>
            </a:r>
          </a:p>
          <a:p>
            <a:r>
              <a:rPr lang="en-GB" sz="2400">
                <a:solidFill>
                  <a:schemeClr val="tx1"/>
                </a:solidFill>
                <a:latin typeface="+mn-lt"/>
              </a:rPr>
              <a:t>As you work through your flash cards, it is a good idea to separate them into different piles:</a:t>
            </a:r>
          </a:p>
          <a:p>
            <a:endParaRPr lang="en-GB" sz="2400">
              <a:solidFill>
                <a:schemeClr val="tx1"/>
              </a:solidFill>
              <a:latin typeface="+mn-lt"/>
            </a:endParaRPr>
          </a:p>
          <a:p>
            <a:r>
              <a:rPr lang="en-GB" sz="2400">
                <a:solidFill>
                  <a:schemeClr val="tx1"/>
                </a:solidFill>
                <a:latin typeface="+mn-lt"/>
              </a:rPr>
              <a:t>I know this</a:t>
            </a:r>
          </a:p>
          <a:p>
            <a:r>
              <a:rPr lang="en-GB" sz="2400">
                <a:solidFill>
                  <a:schemeClr val="tx1"/>
                </a:solidFill>
                <a:latin typeface="+mn-lt"/>
              </a:rPr>
              <a:t>Not sure about this</a:t>
            </a:r>
          </a:p>
          <a:p>
            <a:r>
              <a:rPr lang="en-GB" sz="2400">
                <a:solidFill>
                  <a:schemeClr val="tx1"/>
                </a:solidFill>
                <a:latin typeface="+mn-lt"/>
              </a:rPr>
              <a:t>I don’t know this at all</a:t>
            </a:r>
          </a:p>
        </p:txBody>
      </p:sp>
    </p:spTree>
    <p:extLst>
      <p:ext uri="{BB962C8B-B14F-4D97-AF65-F5344CB8AC3E}">
        <p14:creationId xmlns:p14="http://schemas.microsoft.com/office/powerpoint/2010/main" val="3765993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60AAC-A59B-305C-5516-9A6B7D2A2C63}"/>
              </a:ext>
            </a:extLst>
          </p:cNvPr>
          <p:cNvSpPr>
            <a:spLocks noGrp="1"/>
          </p:cNvSpPr>
          <p:nvPr>
            <p:ph type="title"/>
          </p:nvPr>
        </p:nvSpPr>
        <p:spPr>
          <a:xfrm>
            <a:off x="294836" y="157307"/>
            <a:ext cx="1989406" cy="1325563"/>
          </a:xfrm>
        </p:spPr>
        <p:txBody>
          <a:bodyPr/>
          <a:lstStyle/>
          <a:p>
            <a:r>
              <a:rPr lang="en-GB" b="1">
                <a:solidFill>
                  <a:schemeClr val="tx1"/>
                </a:solidFill>
              </a:rPr>
              <a:t>Biology</a:t>
            </a:r>
          </a:p>
        </p:txBody>
      </p:sp>
      <p:pic>
        <p:nvPicPr>
          <p:cNvPr id="5" name="Picture 4">
            <a:extLst>
              <a:ext uri="{FF2B5EF4-FFF2-40B4-BE49-F238E27FC236}">
                <a16:creationId xmlns:a16="http://schemas.microsoft.com/office/drawing/2014/main" id="{1681F07D-FB4D-7537-3CDC-7E489E5065F4}"/>
              </a:ext>
            </a:extLst>
          </p:cNvPr>
          <p:cNvPicPr>
            <a:picLocks noChangeAspect="1"/>
          </p:cNvPicPr>
          <p:nvPr/>
        </p:nvPicPr>
        <p:blipFill>
          <a:blip r:embed="rId2"/>
          <a:stretch>
            <a:fillRect/>
          </a:stretch>
        </p:blipFill>
        <p:spPr>
          <a:xfrm>
            <a:off x="2972571" y="0"/>
            <a:ext cx="8803793" cy="6602844"/>
          </a:xfrm>
          <a:prstGeom prst="rect">
            <a:avLst/>
          </a:prstGeom>
        </p:spPr>
      </p:pic>
    </p:spTree>
    <p:extLst>
      <p:ext uri="{BB962C8B-B14F-4D97-AF65-F5344CB8AC3E}">
        <p14:creationId xmlns:p14="http://schemas.microsoft.com/office/powerpoint/2010/main" val="1991237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E17DAC-C8D2-5747-53E5-802CBEE13C3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47" y="10"/>
            <a:ext cx="12191999" cy="6857990"/>
          </a:xfrm>
          <a:prstGeom prst="rect">
            <a:avLst/>
          </a:prstGeom>
        </p:spPr>
      </p:pic>
      <p:sp>
        <p:nvSpPr>
          <p:cNvPr id="5" name="TextBox 4">
            <a:extLst>
              <a:ext uri="{FF2B5EF4-FFF2-40B4-BE49-F238E27FC236}">
                <a16:creationId xmlns:a16="http://schemas.microsoft.com/office/drawing/2014/main" id="{DBCFA585-2FFC-4DC5-074A-770ADA79646F}"/>
              </a:ext>
            </a:extLst>
          </p:cNvPr>
          <p:cNvSpPr txBox="1"/>
          <p:nvPr/>
        </p:nvSpPr>
        <p:spPr>
          <a:xfrm>
            <a:off x="249382" y="263236"/>
            <a:ext cx="1801091" cy="523220"/>
          </a:xfrm>
          <a:prstGeom prst="rect">
            <a:avLst/>
          </a:prstGeom>
          <a:solidFill>
            <a:schemeClr val="bg1"/>
          </a:solidFill>
        </p:spPr>
        <p:txBody>
          <a:bodyPr wrap="square" rtlCol="0">
            <a:spAutoFit/>
          </a:bodyPr>
          <a:lstStyle/>
          <a:p>
            <a:pPr algn="ctr"/>
            <a:r>
              <a:rPr lang="en-GB" sz="2800">
                <a:solidFill>
                  <a:schemeClr val="accent1">
                    <a:lumMod val="75000"/>
                  </a:schemeClr>
                </a:solidFill>
              </a:rPr>
              <a:t>Biology</a:t>
            </a:r>
            <a:endParaRPr lang="en-GB">
              <a:solidFill>
                <a:schemeClr val="accent1">
                  <a:lumMod val="75000"/>
                </a:schemeClr>
              </a:solidFill>
            </a:endParaRPr>
          </a:p>
        </p:txBody>
      </p:sp>
    </p:spTree>
    <p:extLst>
      <p:ext uri="{BB962C8B-B14F-4D97-AF65-F5344CB8AC3E}">
        <p14:creationId xmlns:p14="http://schemas.microsoft.com/office/powerpoint/2010/main" val="1709650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1DA3D95-5878-F264-2317-E8C72C3668D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348209" y="235504"/>
            <a:ext cx="4905943" cy="6837552"/>
          </a:xfrm>
          <a:prstGeom prst="rect">
            <a:avLst/>
          </a:prstGeom>
        </p:spPr>
      </p:pic>
      <p:pic>
        <p:nvPicPr>
          <p:cNvPr id="5" name="Picture 4">
            <a:extLst>
              <a:ext uri="{FF2B5EF4-FFF2-40B4-BE49-F238E27FC236}">
                <a16:creationId xmlns:a16="http://schemas.microsoft.com/office/drawing/2014/main" id="{7C8CEE13-5700-5432-785F-19EED2FD47C1}"/>
              </a:ext>
            </a:extLst>
          </p:cNvPr>
          <p:cNvPicPr>
            <a:picLocks noChangeAspect="1"/>
          </p:cNvPicPr>
          <p:nvPr/>
        </p:nvPicPr>
        <p:blipFill>
          <a:blip r:embed="rId3"/>
          <a:stretch>
            <a:fillRect/>
          </a:stretch>
        </p:blipFill>
        <p:spPr>
          <a:xfrm>
            <a:off x="202515" y="235503"/>
            <a:ext cx="6038687" cy="6488854"/>
          </a:xfrm>
          <a:prstGeom prst="rect">
            <a:avLst/>
          </a:prstGeom>
        </p:spPr>
      </p:pic>
      <p:sp>
        <p:nvSpPr>
          <p:cNvPr id="6" name="TextBox 5">
            <a:extLst>
              <a:ext uri="{FF2B5EF4-FFF2-40B4-BE49-F238E27FC236}">
                <a16:creationId xmlns:a16="http://schemas.microsoft.com/office/drawing/2014/main" id="{83DAF024-2754-4DE4-C6C5-EE9F41B63521}"/>
              </a:ext>
            </a:extLst>
          </p:cNvPr>
          <p:cNvSpPr txBox="1"/>
          <p:nvPr/>
        </p:nvSpPr>
        <p:spPr>
          <a:xfrm>
            <a:off x="266534" y="284348"/>
            <a:ext cx="1449724" cy="584775"/>
          </a:xfrm>
          <a:prstGeom prst="rect">
            <a:avLst/>
          </a:prstGeom>
          <a:solidFill>
            <a:schemeClr val="bg1"/>
          </a:solidFill>
        </p:spPr>
        <p:txBody>
          <a:bodyPr wrap="square" rtlCol="0">
            <a:spAutoFit/>
          </a:bodyPr>
          <a:lstStyle/>
          <a:p>
            <a:pPr algn="ctr"/>
            <a:r>
              <a:rPr lang="en-GB" sz="3200"/>
              <a:t>Maths</a:t>
            </a:r>
            <a:endParaRPr lang="en-GB"/>
          </a:p>
        </p:txBody>
      </p:sp>
    </p:spTree>
    <p:extLst>
      <p:ext uri="{BB962C8B-B14F-4D97-AF65-F5344CB8AC3E}">
        <p14:creationId xmlns:p14="http://schemas.microsoft.com/office/powerpoint/2010/main" val="2597906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2E28BA-B53C-FD8C-8994-0B821474B5C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3045EE63-1E95-E01D-073B-F3CEBFE49675}"/>
              </a:ext>
            </a:extLst>
          </p:cNvPr>
          <p:cNvSpPr txBox="1"/>
          <p:nvPr/>
        </p:nvSpPr>
        <p:spPr>
          <a:xfrm>
            <a:off x="266534" y="284348"/>
            <a:ext cx="1224641" cy="584775"/>
          </a:xfrm>
          <a:prstGeom prst="rect">
            <a:avLst/>
          </a:prstGeom>
          <a:solidFill>
            <a:schemeClr val="bg1"/>
          </a:solidFill>
        </p:spPr>
        <p:txBody>
          <a:bodyPr wrap="square" rtlCol="0">
            <a:spAutoFit/>
          </a:bodyPr>
          <a:lstStyle/>
          <a:p>
            <a:pPr algn="ctr"/>
            <a:r>
              <a:rPr lang="en-GB" sz="3200"/>
              <a:t>RE</a:t>
            </a:r>
            <a:endParaRPr lang="en-GB"/>
          </a:p>
        </p:txBody>
      </p:sp>
    </p:spTree>
    <p:extLst>
      <p:ext uri="{BB962C8B-B14F-4D97-AF65-F5344CB8AC3E}">
        <p14:creationId xmlns:p14="http://schemas.microsoft.com/office/powerpoint/2010/main" val="4088711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E6F1BA3-1DBF-ABEC-F469-624E0C2C1FC9}"/>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48DC028E-AD53-0195-EE1A-499A20F78A70}"/>
              </a:ext>
            </a:extLst>
          </p:cNvPr>
          <p:cNvSpPr txBox="1"/>
          <p:nvPr/>
        </p:nvSpPr>
        <p:spPr>
          <a:xfrm>
            <a:off x="266534" y="284348"/>
            <a:ext cx="2338119" cy="584775"/>
          </a:xfrm>
          <a:prstGeom prst="rect">
            <a:avLst/>
          </a:prstGeom>
          <a:solidFill>
            <a:schemeClr val="bg1"/>
          </a:solidFill>
        </p:spPr>
        <p:txBody>
          <a:bodyPr wrap="square" rtlCol="0">
            <a:spAutoFit/>
          </a:bodyPr>
          <a:lstStyle/>
          <a:p>
            <a:pPr algn="ctr"/>
            <a:r>
              <a:rPr lang="en-GB" sz="3200">
                <a:solidFill>
                  <a:schemeClr val="accent1">
                    <a:lumMod val="75000"/>
                  </a:schemeClr>
                </a:solidFill>
              </a:rPr>
              <a:t>Geography</a:t>
            </a:r>
            <a:endParaRPr lang="en-GB">
              <a:solidFill>
                <a:schemeClr val="accent1">
                  <a:lumMod val="75000"/>
                </a:schemeClr>
              </a:solidFill>
            </a:endParaRPr>
          </a:p>
        </p:txBody>
      </p:sp>
    </p:spTree>
    <p:extLst>
      <p:ext uri="{BB962C8B-B14F-4D97-AF65-F5344CB8AC3E}">
        <p14:creationId xmlns:p14="http://schemas.microsoft.com/office/powerpoint/2010/main" val="2159234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A1AEC9-C244-8900-84DC-90C1FF9400F7}"/>
              </a:ext>
            </a:extLst>
          </p:cNvPr>
          <p:cNvSpPr>
            <a:spLocks noGrp="1"/>
          </p:cNvSpPr>
          <p:nvPr>
            <p:ph type="title"/>
          </p:nvPr>
        </p:nvSpPr>
        <p:spPr>
          <a:xfrm>
            <a:off x="640080" y="483004"/>
            <a:ext cx="6745458" cy="1466608"/>
          </a:xfrm>
        </p:spPr>
        <p:txBody>
          <a:bodyPr vert="horz" lIns="91440" tIns="45720" rIns="91440" bIns="45720" rtlCol="0" anchor="b">
            <a:normAutofit/>
          </a:bodyPr>
          <a:lstStyle/>
          <a:p>
            <a:r>
              <a:rPr lang="en-US" sz="6600" b="1" kern="1200">
                <a:solidFill>
                  <a:schemeClr val="tx1"/>
                </a:solidFill>
                <a:latin typeface="+mj-lt"/>
                <a:ea typeface="+mj-ea"/>
                <a:cs typeface="+mj-cs"/>
              </a:rPr>
              <a:t>Revision Skills</a:t>
            </a:r>
          </a:p>
        </p:txBody>
      </p:sp>
      <p:pic>
        <p:nvPicPr>
          <p:cNvPr id="5" name="Picture 4">
            <a:extLst>
              <a:ext uri="{FF2B5EF4-FFF2-40B4-BE49-F238E27FC236}">
                <a16:creationId xmlns:a16="http://schemas.microsoft.com/office/drawing/2014/main" id="{35BD8619-4C02-04A8-B225-F7366923ED5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b="10218"/>
          <a:stretch/>
        </p:blipFill>
        <p:spPr>
          <a:xfrm>
            <a:off x="9462655" y="242881"/>
            <a:ext cx="2089265" cy="1875792"/>
          </a:xfrm>
          <a:custGeom>
            <a:avLst/>
            <a:gdLst/>
            <a:ahLst/>
            <a:cxnLst/>
            <a:rect l="l" t="t" r="r" b="b"/>
            <a:pathLst>
              <a:path w="4001589" h="3592721">
                <a:moveTo>
                  <a:pt x="470166" y="82"/>
                </a:moveTo>
                <a:cubicBezTo>
                  <a:pt x="518288" y="-605"/>
                  <a:pt x="566386" y="3023"/>
                  <a:pt x="614238" y="13021"/>
                </a:cubicBezTo>
                <a:cubicBezTo>
                  <a:pt x="720229" y="34420"/>
                  <a:pt x="827897" y="40027"/>
                  <a:pt x="934955" y="29726"/>
                </a:cubicBezTo>
                <a:cubicBezTo>
                  <a:pt x="1040555" y="20702"/>
                  <a:pt x="1146350" y="20093"/>
                  <a:pt x="1252244" y="22653"/>
                </a:cubicBezTo>
                <a:cubicBezTo>
                  <a:pt x="1347753" y="24970"/>
                  <a:pt x="1443361" y="24604"/>
                  <a:pt x="1538871" y="18020"/>
                </a:cubicBezTo>
                <a:cubicBezTo>
                  <a:pt x="1646135" y="10461"/>
                  <a:pt x="1753400" y="3998"/>
                  <a:pt x="1860568" y="18996"/>
                </a:cubicBezTo>
                <a:cubicBezTo>
                  <a:pt x="1953834" y="33431"/>
                  <a:pt x="2047727" y="40637"/>
                  <a:pt x="2141708" y="40575"/>
                </a:cubicBezTo>
                <a:cubicBezTo>
                  <a:pt x="2266312" y="38870"/>
                  <a:pt x="2390622" y="26800"/>
                  <a:pt x="2515030" y="19849"/>
                </a:cubicBezTo>
                <a:cubicBezTo>
                  <a:pt x="2685674" y="10339"/>
                  <a:pt x="2856416" y="2169"/>
                  <a:pt x="3027158" y="16801"/>
                </a:cubicBezTo>
                <a:cubicBezTo>
                  <a:pt x="3145198" y="27409"/>
                  <a:pt x="3263238" y="37163"/>
                  <a:pt x="3381769" y="28994"/>
                </a:cubicBezTo>
                <a:cubicBezTo>
                  <a:pt x="3465425" y="23262"/>
                  <a:pt x="3549180" y="14972"/>
                  <a:pt x="3633033" y="20460"/>
                </a:cubicBezTo>
                <a:lnTo>
                  <a:pt x="3738744" y="24700"/>
                </a:lnTo>
                <a:lnTo>
                  <a:pt x="3738744" y="24830"/>
                </a:lnTo>
                <a:lnTo>
                  <a:pt x="3750661" y="25178"/>
                </a:lnTo>
                <a:lnTo>
                  <a:pt x="3795264" y="26968"/>
                </a:lnTo>
                <a:lnTo>
                  <a:pt x="3814191" y="26606"/>
                </a:lnTo>
                <a:lnTo>
                  <a:pt x="3814191" y="25296"/>
                </a:lnTo>
                <a:lnTo>
                  <a:pt x="3941656" y="20351"/>
                </a:lnTo>
                <a:lnTo>
                  <a:pt x="3996286" y="20544"/>
                </a:lnTo>
                <a:lnTo>
                  <a:pt x="3999704" y="184279"/>
                </a:lnTo>
                <a:cubicBezTo>
                  <a:pt x="4007337" y="352273"/>
                  <a:pt x="3989916" y="519048"/>
                  <a:pt x="3980912" y="686066"/>
                </a:cubicBezTo>
                <a:cubicBezTo>
                  <a:pt x="3974530" y="824285"/>
                  <a:pt x="3975254" y="962883"/>
                  <a:pt x="3983065" y="1100993"/>
                </a:cubicBezTo>
                <a:cubicBezTo>
                  <a:pt x="3994418" y="1329775"/>
                  <a:pt x="3995984" y="1558558"/>
                  <a:pt x="3989623" y="1787585"/>
                </a:cubicBezTo>
                <a:cubicBezTo>
                  <a:pt x="3986490" y="1901610"/>
                  <a:pt x="3987763" y="2015515"/>
                  <a:pt x="3991678" y="2129418"/>
                </a:cubicBezTo>
                <a:cubicBezTo>
                  <a:pt x="4000780" y="2390605"/>
                  <a:pt x="3990600" y="2651550"/>
                  <a:pt x="3987568" y="2912616"/>
                </a:cubicBezTo>
                <a:cubicBezTo>
                  <a:pt x="3986393" y="3012022"/>
                  <a:pt x="3986588" y="3111430"/>
                  <a:pt x="3990992" y="3210716"/>
                </a:cubicBezTo>
                <a:cubicBezTo>
                  <a:pt x="3995886" y="3323219"/>
                  <a:pt x="3997281" y="3435722"/>
                  <a:pt x="3996754" y="3548225"/>
                </a:cubicBezTo>
                <a:lnTo>
                  <a:pt x="3996203" y="3580527"/>
                </a:lnTo>
                <a:lnTo>
                  <a:pt x="3817494" y="3567893"/>
                </a:lnTo>
                <a:cubicBezTo>
                  <a:pt x="3755892" y="3566024"/>
                  <a:pt x="3694230" y="3566635"/>
                  <a:pt x="3632626" y="3569729"/>
                </a:cubicBezTo>
                <a:cubicBezTo>
                  <a:pt x="3508559" y="3576065"/>
                  <a:pt x="3384601" y="3593362"/>
                  <a:pt x="3260317" y="3578866"/>
                </a:cubicBezTo>
                <a:cubicBezTo>
                  <a:pt x="3046403" y="3553649"/>
                  <a:pt x="2833252" y="3579963"/>
                  <a:pt x="2619882" y="3588368"/>
                </a:cubicBezTo>
                <a:cubicBezTo>
                  <a:pt x="2454934" y="3596047"/>
                  <a:pt x="2289690" y="3590429"/>
                  <a:pt x="2125460" y="3571557"/>
                </a:cubicBezTo>
                <a:cubicBezTo>
                  <a:pt x="1964487" y="3553014"/>
                  <a:pt x="1802168" y="3554895"/>
                  <a:pt x="1641577" y="3577161"/>
                </a:cubicBezTo>
                <a:cubicBezTo>
                  <a:pt x="1569765" y="3584855"/>
                  <a:pt x="1497464" y="3585179"/>
                  <a:pt x="1425600" y="3578135"/>
                </a:cubicBezTo>
                <a:cubicBezTo>
                  <a:pt x="1311136" y="3569647"/>
                  <a:pt x="1196249" y="3571642"/>
                  <a:pt x="1082079" y="3584104"/>
                </a:cubicBezTo>
                <a:cubicBezTo>
                  <a:pt x="932047" y="3601037"/>
                  <a:pt x="781581" y="3588856"/>
                  <a:pt x="631439" y="3582643"/>
                </a:cubicBezTo>
                <a:cubicBezTo>
                  <a:pt x="518453" y="3578013"/>
                  <a:pt x="405576" y="3575211"/>
                  <a:pt x="292590" y="3579597"/>
                </a:cubicBezTo>
                <a:lnTo>
                  <a:pt x="24062" y="3578027"/>
                </a:lnTo>
                <a:lnTo>
                  <a:pt x="26037" y="3426039"/>
                </a:lnTo>
                <a:cubicBezTo>
                  <a:pt x="28388" y="3239733"/>
                  <a:pt x="28388" y="3053550"/>
                  <a:pt x="10461" y="2867977"/>
                </a:cubicBezTo>
                <a:cubicBezTo>
                  <a:pt x="-1195" y="2748609"/>
                  <a:pt x="-5604" y="2628267"/>
                  <a:pt x="10461" y="2509144"/>
                </a:cubicBezTo>
                <a:cubicBezTo>
                  <a:pt x="27654" y="2377219"/>
                  <a:pt x="32159" y="2243207"/>
                  <a:pt x="23883" y="2109954"/>
                </a:cubicBezTo>
                <a:cubicBezTo>
                  <a:pt x="16633" y="1978516"/>
                  <a:pt x="16143" y="1846835"/>
                  <a:pt x="18200" y="1715031"/>
                </a:cubicBezTo>
                <a:cubicBezTo>
                  <a:pt x="20062" y="1596151"/>
                  <a:pt x="19768" y="1477150"/>
                  <a:pt x="14477" y="1358271"/>
                </a:cubicBezTo>
                <a:cubicBezTo>
                  <a:pt x="8405" y="1224761"/>
                  <a:pt x="3212" y="1091250"/>
                  <a:pt x="15262" y="957861"/>
                </a:cubicBezTo>
                <a:cubicBezTo>
                  <a:pt x="26859" y="841775"/>
                  <a:pt x="32649" y="724907"/>
                  <a:pt x="32599" y="607930"/>
                </a:cubicBezTo>
                <a:cubicBezTo>
                  <a:pt x="31229" y="452838"/>
                  <a:pt x="21531" y="298112"/>
                  <a:pt x="15947" y="143264"/>
                </a:cubicBezTo>
                <a:lnTo>
                  <a:pt x="13308" y="44257"/>
                </a:lnTo>
                <a:lnTo>
                  <a:pt x="17662" y="44403"/>
                </a:lnTo>
                <a:lnTo>
                  <a:pt x="92850" y="32188"/>
                </a:lnTo>
                <a:lnTo>
                  <a:pt x="101988" y="32179"/>
                </a:lnTo>
                <a:cubicBezTo>
                  <a:pt x="176730" y="29756"/>
                  <a:pt x="251399" y="24177"/>
                  <a:pt x="325945" y="13021"/>
                </a:cubicBezTo>
                <a:cubicBezTo>
                  <a:pt x="373897" y="5767"/>
                  <a:pt x="422044" y="768"/>
                  <a:pt x="470166" y="82"/>
                </a:cubicBezTo>
                <a:close/>
              </a:path>
            </a:pathLst>
          </a:custGeom>
        </p:spPr>
      </p:pic>
      <p:sp>
        <p:nvSpPr>
          <p:cNvPr id="2" name="Content Placeholder 9">
            <a:extLst>
              <a:ext uri="{FF2B5EF4-FFF2-40B4-BE49-F238E27FC236}">
                <a16:creationId xmlns:a16="http://schemas.microsoft.com/office/drawing/2014/main" id="{EF7682EF-2B92-808A-2FC6-933452672F0D}"/>
              </a:ext>
            </a:extLst>
          </p:cNvPr>
          <p:cNvSpPr txBox="1">
            <a:spLocks/>
          </p:cNvSpPr>
          <p:nvPr/>
        </p:nvSpPr>
        <p:spPr>
          <a:xfrm>
            <a:off x="313508" y="2442840"/>
            <a:ext cx="6936672" cy="4096512"/>
          </a:xfrm>
          <a:prstGeom prst="rect">
            <a:avLst/>
          </a:prstGeom>
          <a:ln w="19050">
            <a:solidFill>
              <a:srgbClr val="002060"/>
            </a:solidFill>
          </a:ln>
        </p:spPr>
        <p:txBody>
          <a:bodyPr anchor="t">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just"/>
            <a:endParaRPr lang="en-US" sz="2200" kern="0">
              <a:latin typeface="Calibri" panose="020F0502020204030204" pitchFamily="34" charset="0"/>
              <a:ea typeface="Times New Roman" panose="02020603050405020304" pitchFamily="18" charset="0"/>
              <a:cs typeface="Times New Roman" panose="02020603050405020304" pitchFamily="18" charset="0"/>
            </a:endParaRPr>
          </a:p>
          <a:p>
            <a:pPr marL="114300" algn="just"/>
            <a:r>
              <a:rPr lang="en-GB" sz="2800" kern="0">
                <a:solidFill>
                  <a:schemeClr val="tx1"/>
                </a:solidFill>
                <a:latin typeface="+mj-lt"/>
                <a:ea typeface="Times New Roman" panose="02020603050405020304" pitchFamily="18" charset="0"/>
                <a:cs typeface="Times New Roman" panose="02020603050405020304" pitchFamily="18" charset="0"/>
              </a:rPr>
              <a:t>The revision techniques and examples that follow form part of the Year 11 tutor time revision programme that all students have worked through since returning in September.</a:t>
            </a:r>
          </a:p>
          <a:p>
            <a:pPr marL="114300" algn="just"/>
            <a:r>
              <a:rPr lang="en-GB" sz="2800" kern="0">
                <a:solidFill>
                  <a:schemeClr val="tx1"/>
                </a:solidFill>
                <a:latin typeface="+mj-lt"/>
                <a:ea typeface="Times New Roman" panose="02020603050405020304" pitchFamily="18" charset="0"/>
                <a:cs typeface="Times New Roman" panose="02020603050405020304" pitchFamily="18" charset="0"/>
              </a:rPr>
              <a:t>Every student will find the techniques they feel suit their own style of learning. There is not one fixed way to revise.</a:t>
            </a:r>
          </a:p>
        </p:txBody>
      </p:sp>
      <p:pic>
        <p:nvPicPr>
          <p:cNvPr id="3" name="Picture 2">
            <a:extLst>
              <a:ext uri="{FF2B5EF4-FFF2-40B4-BE49-F238E27FC236}">
                <a16:creationId xmlns:a16="http://schemas.microsoft.com/office/drawing/2014/main" id="{034A11A4-4EE3-9E89-35AD-651BF9B261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36791" y="2442485"/>
            <a:ext cx="3944454" cy="4096867"/>
          </a:xfrm>
          <a:prstGeom prst="rect">
            <a:avLst/>
          </a:prstGeom>
        </p:spPr>
      </p:pic>
    </p:spTree>
    <p:extLst>
      <p:ext uri="{BB962C8B-B14F-4D97-AF65-F5344CB8AC3E}">
        <p14:creationId xmlns:p14="http://schemas.microsoft.com/office/powerpoint/2010/main" val="908745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69C383D-6F6A-1293-28F9-75A35A82A379}"/>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1282"/>
            <a:ext cx="12192000" cy="6856718"/>
          </a:xfrm>
          <a:prstGeom prst="rect">
            <a:avLst/>
          </a:prstGeom>
        </p:spPr>
      </p:pic>
      <p:sp>
        <p:nvSpPr>
          <p:cNvPr id="5" name="TextBox 4">
            <a:extLst>
              <a:ext uri="{FF2B5EF4-FFF2-40B4-BE49-F238E27FC236}">
                <a16:creationId xmlns:a16="http://schemas.microsoft.com/office/drawing/2014/main" id="{D72B1BE6-4D8C-0DAD-F970-516800CDDC89}"/>
              </a:ext>
            </a:extLst>
          </p:cNvPr>
          <p:cNvSpPr txBox="1"/>
          <p:nvPr/>
        </p:nvSpPr>
        <p:spPr>
          <a:xfrm>
            <a:off x="377372" y="464457"/>
            <a:ext cx="869538" cy="584775"/>
          </a:xfrm>
          <a:prstGeom prst="rect">
            <a:avLst/>
          </a:prstGeom>
          <a:solidFill>
            <a:schemeClr val="bg1"/>
          </a:solidFill>
        </p:spPr>
        <p:txBody>
          <a:bodyPr wrap="square" rtlCol="0">
            <a:spAutoFit/>
          </a:bodyPr>
          <a:lstStyle/>
          <a:p>
            <a:r>
              <a:rPr lang="en-GB" sz="3200"/>
              <a:t>PE</a:t>
            </a:r>
            <a:endParaRPr lang="en-GB"/>
          </a:p>
        </p:txBody>
      </p:sp>
    </p:spTree>
    <p:extLst>
      <p:ext uri="{BB962C8B-B14F-4D97-AF65-F5344CB8AC3E}">
        <p14:creationId xmlns:p14="http://schemas.microsoft.com/office/powerpoint/2010/main" val="2532747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paper with writing on it&#10;&#10;Description automatically generated">
            <a:extLst>
              <a:ext uri="{FF2B5EF4-FFF2-40B4-BE49-F238E27FC236}">
                <a16:creationId xmlns:a16="http://schemas.microsoft.com/office/drawing/2014/main" id="{641AE6F3-767E-D20A-30A7-BEBA21C29D80}"/>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rot="16200000">
            <a:off x="2667641" y="-2666359"/>
            <a:ext cx="6856718" cy="12192000"/>
          </a:xfrm>
          <a:prstGeom prst="rect">
            <a:avLst/>
          </a:prstGeom>
        </p:spPr>
      </p:pic>
      <p:sp>
        <p:nvSpPr>
          <p:cNvPr id="5" name="TextBox 4">
            <a:extLst>
              <a:ext uri="{FF2B5EF4-FFF2-40B4-BE49-F238E27FC236}">
                <a16:creationId xmlns:a16="http://schemas.microsoft.com/office/drawing/2014/main" id="{01B5274B-DEE4-77FE-31D1-5783EEC8242B}"/>
              </a:ext>
            </a:extLst>
          </p:cNvPr>
          <p:cNvSpPr txBox="1"/>
          <p:nvPr/>
        </p:nvSpPr>
        <p:spPr>
          <a:xfrm>
            <a:off x="169552" y="0"/>
            <a:ext cx="2338119" cy="584775"/>
          </a:xfrm>
          <a:prstGeom prst="rect">
            <a:avLst/>
          </a:prstGeom>
          <a:solidFill>
            <a:schemeClr val="bg1"/>
          </a:solidFill>
        </p:spPr>
        <p:txBody>
          <a:bodyPr wrap="square" rtlCol="0">
            <a:spAutoFit/>
          </a:bodyPr>
          <a:lstStyle/>
          <a:p>
            <a:pPr algn="ctr"/>
            <a:r>
              <a:rPr lang="en-GB" sz="3200"/>
              <a:t>Eng Lit</a:t>
            </a:r>
            <a:endParaRPr lang="en-GB"/>
          </a:p>
        </p:txBody>
      </p:sp>
    </p:spTree>
    <p:extLst>
      <p:ext uri="{BB962C8B-B14F-4D97-AF65-F5344CB8AC3E}">
        <p14:creationId xmlns:p14="http://schemas.microsoft.com/office/powerpoint/2010/main" val="1982909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B584C-1665-A71D-B3A1-FD4858370F48}"/>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FD309257-BC68-7705-5315-6282613EDB6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940134" y="0"/>
            <a:ext cx="5143500" cy="6858001"/>
          </a:xfrm>
          <a:prstGeom prst="rect">
            <a:avLst/>
          </a:prstGeom>
        </p:spPr>
      </p:pic>
      <p:pic>
        <p:nvPicPr>
          <p:cNvPr id="4" name="Picture 3">
            <a:extLst>
              <a:ext uri="{FF2B5EF4-FFF2-40B4-BE49-F238E27FC236}">
                <a16:creationId xmlns:a16="http://schemas.microsoft.com/office/drawing/2014/main" id="{7B7109F3-2AE2-1862-8174-C5BF1ECE43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0"/>
            <a:ext cx="5143500" cy="6858000"/>
          </a:xfrm>
          <a:prstGeom prst="rect">
            <a:avLst/>
          </a:prstGeom>
        </p:spPr>
      </p:pic>
      <p:sp>
        <p:nvSpPr>
          <p:cNvPr id="6" name="TextBox 5">
            <a:extLst>
              <a:ext uri="{FF2B5EF4-FFF2-40B4-BE49-F238E27FC236}">
                <a16:creationId xmlns:a16="http://schemas.microsoft.com/office/drawing/2014/main" id="{A5F53830-0A41-D7A2-E822-B8546097A783}"/>
              </a:ext>
            </a:extLst>
          </p:cNvPr>
          <p:cNvSpPr txBox="1"/>
          <p:nvPr/>
        </p:nvSpPr>
        <p:spPr>
          <a:xfrm>
            <a:off x="211115" y="193964"/>
            <a:ext cx="2338119" cy="584775"/>
          </a:xfrm>
          <a:prstGeom prst="rect">
            <a:avLst/>
          </a:prstGeom>
          <a:solidFill>
            <a:schemeClr val="bg1"/>
          </a:solidFill>
        </p:spPr>
        <p:txBody>
          <a:bodyPr wrap="square" rtlCol="0">
            <a:spAutoFit/>
          </a:bodyPr>
          <a:lstStyle/>
          <a:p>
            <a:pPr algn="ctr"/>
            <a:r>
              <a:rPr lang="en-GB" sz="3200"/>
              <a:t>Eng Lit</a:t>
            </a:r>
            <a:endParaRPr lang="en-GB"/>
          </a:p>
        </p:txBody>
      </p:sp>
    </p:spTree>
    <p:extLst>
      <p:ext uri="{BB962C8B-B14F-4D97-AF65-F5344CB8AC3E}">
        <p14:creationId xmlns:p14="http://schemas.microsoft.com/office/powerpoint/2010/main" val="434437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7C752E-26A8-ECA3-29C8-A12C365929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4400920" y="-992102"/>
            <a:ext cx="2987333" cy="4971537"/>
          </a:xfrm>
          <a:prstGeom prst="rect">
            <a:avLst/>
          </a:prstGeom>
        </p:spPr>
      </p:pic>
      <p:pic>
        <p:nvPicPr>
          <p:cNvPr id="5" name="Picture 4">
            <a:extLst>
              <a:ext uri="{FF2B5EF4-FFF2-40B4-BE49-F238E27FC236}">
                <a16:creationId xmlns:a16="http://schemas.microsoft.com/office/drawing/2014/main" id="{7903234B-7F15-9CF2-A532-FAFB9FC175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5363790" y="944190"/>
            <a:ext cx="3632911" cy="8194708"/>
          </a:xfrm>
          <a:prstGeom prst="rect">
            <a:avLst/>
          </a:prstGeom>
        </p:spPr>
      </p:pic>
      <p:sp>
        <p:nvSpPr>
          <p:cNvPr id="6" name="TextBox 5">
            <a:extLst>
              <a:ext uri="{FF2B5EF4-FFF2-40B4-BE49-F238E27FC236}">
                <a16:creationId xmlns:a16="http://schemas.microsoft.com/office/drawing/2014/main" id="{4B346E91-C4AA-7D1A-A536-26B4BBE7E083}"/>
              </a:ext>
            </a:extLst>
          </p:cNvPr>
          <p:cNvSpPr txBox="1"/>
          <p:nvPr/>
        </p:nvSpPr>
        <p:spPr>
          <a:xfrm>
            <a:off x="169552" y="180109"/>
            <a:ext cx="2338119" cy="584775"/>
          </a:xfrm>
          <a:prstGeom prst="rect">
            <a:avLst/>
          </a:prstGeom>
          <a:solidFill>
            <a:schemeClr val="bg1"/>
          </a:solidFill>
        </p:spPr>
        <p:txBody>
          <a:bodyPr wrap="square" rtlCol="0">
            <a:spAutoFit/>
          </a:bodyPr>
          <a:lstStyle/>
          <a:p>
            <a:pPr algn="ctr"/>
            <a:r>
              <a:rPr lang="en-GB" sz="3200"/>
              <a:t>Eng Lit</a:t>
            </a:r>
            <a:endParaRPr lang="en-GB"/>
          </a:p>
        </p:txBody>
      </p:sp>
    </p:spTree>
    <p:extLst>
      <p:ext uri="{BB962C8B-B14F-4D97-AF65-F5344CB8AC3E}">
        <p14:creationId xmlns:p14="http://schemas.microsoft.com/office/powerpoint/2010/main" val="1671086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DE74E7-104F-1AB0-032B-5CB3F46854A9}"/>
              </a:ext>
            </a:extLst>
          </p:cNvPr>
          <p:cNvPicPr>
            <a:picLocks noChangeAspect="1"/>
          </p:cNvPicPr>
          <p:nvPr/>
        </p:nvPicPr>
        <p:blipFill>
          <a:blip r:embed="rId2"/>
          <a:stretch>
            <a:fillRect/>
          </a:stretch>
        </p:blipFill>
        <p:spPr>
          <a:xfrm>
            <a:off x="0" y="603707"/>
            <a:ext cx="5727721" cy="5617186"/>
          </a:xfrm>
          <a:prstGeom prst="rect">
            <a:avLst/>
          </a:prstGeom>
        </p:spPr>
      </p:pic>
      <p:sp>
        <p:nvSpPr>
          <p:cNvPr id="5" name="Title 4">
            <a:extLst>
              <a:ext uri="{FF2B5EF4-FFF2-40B4-BE49-F238E27FC236}">
                <a16:creationId xmlns:a16="http://schemas.microsoft.com/office/drawing/2014/main" id="{6B922DC1-823E-DE67-3F37-A98D80B869D2}"/>
              </a:ext>
            </a:extLst>
          </p:cNvPr>
          <p:cNvSpPr>
            <a:spLocks noGrp="1"/>
          </p:cNvSpPr>
          <p:nvPr>
            <p:ph type="title"/>
          </p:nvPr>
        </p:nvSpPr>
        <p:spPr>
          <a:xfrm>
            <a:off x="311728" y="240290"/>
            <a:ext cx="2154382" cy="519366"/>
          </a:xfrm>
        </p:spPr>
        <p:txBody>
          <a:bodyPr>
            <a:normAutofit fontScale="90000"/>
          </a:bodyPr>
          <a:lstStyle/>
          <a:p>
            <a:r>
              <a:rPr lang="en-GB" b="1">
                <a:solidFill>
                  <a:schemeClr val="tx1"/>
                </a:solidFill>
                <a:latin typeface="+mn-lt"/>
              </a:rPr>
              <a:t>History</a:t>
            </a:r>
          </a:p>
        </p:txBody>
      </p:sp>
      <p:pic>
        <p:nvPicPr>
          <p:cNvPr id="7" name="Picture 6">
            <a:extLst>
              <a:ext uri="{FF2B5EF4-FFF2-40B4-BE49-F238E27FC236}">
                <a16:creationId xmlns:a16="http://schemas.microsoft.com/office/drawing/2014/main" id="{863E9E0B-FBFD-6005-BC49-B8D7F7F192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95889" y="467782"/>
            <a:ext cx="5922498" cy="2850382"/>
          </a:xfrm>
          <a:prstGeom prst="rect">
            <a:avLst/>
          </a:prstGeom>
        </p:spPr>
      </p:pic>
      <p:pic>
        <p:nvPicPr>
          <p:cNvPr id="9" name="Picture 8">
            <a:extLst>
              <a:ext uri="{FF2B5EF4-FFF2-40B4-BE49-F238E27FC236}">
                <a16:creationId xmlns:a16="http://schemas.microsoft.com/office/drawing/2014/main" id="{1954FF4D-EFC3-D1DF-07C8-AE59E62295D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38093" y="3429000"/>
            <a:ext cx="5922498" cy="2791893"/>
          </a:xfrm>
          <a:prstGeom prst="rect">
            <a:avLst/>
          </a:prstGeom>
        </p:spPr>
      </p:pic>
      <p:sp>
        <p:nvSpPr>
          <p:cNvPr id="10" name="TextBox 9">
            <a:extLst>
              <a:ext uri="{FF2B5EF4-FFF2-40B4-BE49-F238E27FC236}">
                <a16:creationId xmlns:a16="http://schemas.microsoft.com/office/drawing/2014/main" id="{3AA72B85-2F3C-976F-CE48-FA9229628507}"/>
              </a:ext>
            </a:extLst>
          </p:cNvPr>
          <p:cNvSpPr txBox="1"/>
          <p:nvPr/>
        </p:nvSpPr>
        <p:spPr>
          <a:xfrm>
            <a:off x="7455877" y="759655"/>
            <a:ext cx="2602523" cy="523220"/>
          </a:xfrm>
          <a:prstGeom prst="rect">
            <a:avLst/>
          </a:prstGeom>
          <a:noFill/>
        </p:spPr>
        <p:txBody>
          <a:bodyPr wrap="square" rtlCol="0">
            <a:spAutoFit/>
          </a:bodyPr>
          <a:lstStyle/>
          <a:p>
            <a:pPr algn="ctr"/>
            <a:r>
              <a:rPr lang="en-GB" sz="2800"/>
              <a:t>Side 1</a:t>
            </a:r>
          </a:p>
        </p:txBody>
      </p:sp>
      <p:sp>
        <p:nvSpPr>
          <p:cNvPr id="11" name="TextBox 10">
            <a:extLst>
              <a:ext uri="{FF2B5EF4-FFF2-40B4-BE49-F238E27FC236}">
                <a16:creationId xmlns:a16="http://schemas.microsoft.com/office/drawing/2014/main" id="{46034CC3-A4B4-A2EC-1614-B86CC2F96E95}"/>
              </a:ext>
            </a:extLst>
          </p:cNvPr>
          <p:cNvSpPr txBox="1"/>
          <p:nvPr/>
        </p:nvSpPr>
        <p:spPr>
          <a:xfrm>
            <a:off x="7455876" y="3604439"/>
            <a:ext cx="2602523" cy="523220"/>
          </a:xfrm>
          <a:prstGeom prst="rect">
            <a:avLst/>
          </a:prstGeom>
          <a:noFill/>
        </p:spPr>
        <p:txBody>
          <a:bodyPr wrap="square" rtlCol="0">
            <a:spAutoFit/>
          </a:bodyPr>
          <a:lstStyle/>
          <a:p>
            <a:pPr algn="ctr"/>
            <a:r>
              <a:rPr lang="en-GB" sz="2800"/>
              <a:t>Side 2</a:t>
            </a:r>
          </a:p>
        </p:txBody>
      </p:sp>
    </p:spTree>
    <p:extLst>
      <p:ext uri="{BB962C8B-B14F-4D97-AF65-F5344CB8AC3E}">
        <p14:creationId xmlns:p14="http://schemas.microsoft.com/office/powerpoint/2010/main" val="4088631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ular Callout 5"/>
          <p:cNvSpPr/>
          <p:nvPr/>
        </p:nvSpPr>
        <p:spPr>
          <a:xfrm>
            <a:off x="6751453" y="1663719"/>
            <a:ext cx="4530898" cy="4418426"/>
          </a:xfrm>
          <a:prstGeom prst="wedgeRectCallout">
            <a:avLst>
              <a:gd name="adj1" fmla="val 32825"/>
              <a:gd name="adj2" fmla="val 49788"/>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p>
            <a:pPr>
              <a:lnSpc>
                <a:spcPct val="90000"/>
              </a:lnSpc>
              <a:spcAft>
                <a:spcPts val="600"/>
              </a:spcAft>
            </a:pPr>
            <a:r>
              <a:rPr lang="en-GB" sz="3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One of the best and most widely-used methods of using flashcards is known as the Leitner system. This system involves grouping your flashcards according to how well you remember the contents of each card. Essentially, it helps you spend more time studying the cards you are the least familiar with.</a:t>
            </a:r>
            <a:endParaRPr lang="en-US" sz="3200">
              <a:solidFill>
                <a:schemeClr val="bg1"/>
              </a:solidFill>
            </a:endParaRPr>
          </a:p>
        </p:txBody>
      </p:sp>
      <p:sp>
        <p:nvSpPr>
          <p:cNvPr id="5" name="Title 1">
            <a:extLst>
              <a:ext uri="{FF2B5EF4-FFF2-40B4-BE49-F238E27FC236}">
                <a16:creationId xmlns:a16="http://schemas.microsoft.com/office/drawing/2014/main" id="{C65BC01A-D72C-4ED1-9733-C4C817F7DB37}"/>
              </a:ext>
            </a:extLst>
          </p:cNvPr>
          <p:cNvSpPr txBox="1">
            <a:spLocks/>
          </p:cNvSpPr>
          <p:nvPr/>
        </p:nvSpPr>
        <p:spPr>
          <a:xfrm>
            <a:off x="276949" y="338156"/>
            <a:ext cx="11596396"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GB" sz="4800" b="1">
                <a:latin typeface="+mn-lt"/>
                <a:ea typeface="Roboto Condensed" panose="02000000000000000000" pitchFamily="2" charset="0"/>
                <a:cs typeface="Roboto Condensed" panose="02000000000000000000" pitchFamily="2" charset="0"/>
              </a:rPr>
              <a:t>Revision Technique 3: Flash cards</a:t>
            </a:r>
          </a:p>
          <a:p>
            <a:pPr algn="ctr">
              <a:spcAft>
                <a:spcPts val="600"/>
              </a:spcAft>
            </a:pPr>
            <a:r>
              <a:rPr lang="en-GB" sz="4800" b="1">
                <a:latin typeface="+mn-lt"/>
                <a:ea typeface="Roboto Condensed" panose="02000000000000000000" pitchFamily="2" charset="0"/>
                <a:cs typeface="Roboto Condensed" panose="02000000000000000000" pitchFamily="2" charset="0"/>
              </a:rPr>
              <a:t>The Leitner Technique</a:t>
            </a:r>
          </a:p>
        </p:txBody>
      </p:sp>
      <p:pic>
        <p:nvPicPr>
          <p:cNvPr id="2" name="Picture 1">
            <a:extLst>
              <a:ext uri="{FF2B5EF4-FFF2-40B4-BE49-F238E27FC236}">
                <a16:creationId xmlns:a16="http://schemas.microsoft.com/office/drawing/2014/main" id="{3D20D6CD-2736-8946-1710-CF344E13111F}"/>
              </a:ext>
            </a:extLst>
          </p:cNvPr>
          <p:cNvPicPr>
            <a:picLocks noChangeAspect="1"/>
          </p:cNvPicPr>
          <p:nvPr/>
        </p:nvPicPr>
        <p:blipFill>
          <a:blip r:embed="rId3"/>
          <a:stretch>
            <a:fillRect/>
          </a:stretch>
        </p:blipFill>
        <p:spPr>
          <a:xfrm>
            <a:off x="466201" y="2348932"/>
            <a:ext cx="6096000" cy="3048000"/>
          </a:xfrm>
          <a:prstGeom prst="rect">
            <a:avLst/>
          </a:prstGeom>
        </p:spPr>
      </p:pic>
    </p:spTree>
    <p:extLst>
      <p:ext uri="{BB962C8B-B14F-4D97-AF65-F5344CB8AC3E}">
        <p14:creationId xmlns:p14="http://schemas.microsoft.com/office/powerpoint/2010/main" val="4086063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95528" y="386930"/>
            <a:ext cx="10141799" cy="1300554"/>
          </a:xfrm>
        </p:spPr>
        <p:txBody>
          <a:bodyPr vert="horz" lIns="91440" tIns="45720" rIns="91440" bIns="45720" rtlCol="0" anchor="b">
            <a:normAutofit/>
          </a:bodyPr>
          <a:lstStyle/>
          <a:p>
            <a:r>
              <a:rPr lang="en-US" b="1" kern="1200">
                <a:solidFill>
                  <a:schemeClr val="tx1"/>
                </a:solidFill>
                <a:latin typeface="+mj-lt"/>
                <a:ea typeface="+mj-ea"/>
                <a:cs typeface="+mj-cs"/>
              </a:rPr>
              <a:t>Ready to Revise:  How can I use flashcards and self-quizzing effectively?</a:t>
            </a:r>
            <a:endParaRPr lang="en-US" kern="1200">
              <a:solidFill>
                <a:schemeClr val="tx1"/>
              </a:solidFill>
              <a:latin typeface="+mj-lt"/>
              <a:ea typeface="+mj-ea"/>
              <a:cs typeface="+mj-cs"/>
            </a:endParaRPr>
          </a:p>
        </p:txBody>
      </p:sp>
      <p:pic>
        <p:nvPicPr>
          <p:cNvPr id="7" name="Picture 6">
            <a:hlinkClick r:id="rId3"/>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5295" y="2900923"/>
            <a:ext cx="5150277" cy="2961827"/>
          </a:xfrm>
          <a:prstGeom prst="rect">
            <a:avLst/>
          </a:prstGeom>
        </p:spPr>
      </p:pic>
      <p:sp>
        <p:nvSpPr>
          <p:cNvPr id="2" name="TextBox 1">
            <a:extLst>
              <a:ext uri="{FF2B5EF4-FFF2-40B4-BE49-F238E27FC236}">
                <a16:creationId xmlns:a16="http://schemas.microsoft.com/office/drawing/2014/main" id="{0E376C01-F375-4AC0-A2DC-08BD96425767}"/>
              </a:ext>
            </a:extLst>
          </p:cNvPr>
          <p:cNvSpPr txBox="1"/>
          <p:nvPr/>
        </p:nvSpPr>
        <p:spPr>
          <a:xfrm>
            <a:off x="6447453" y="2900923"/>
            <a:ext cx="4489874" cy="2862322"/>
          </a:xfrm>
          <a:prstGeom prst="rect">
            <a:avLst/>
          </a:prstGeom>
          <a:noFill/>
        </p:spPr>
        <p:txBody>
          <a:bodyPr wrap="square" rtlCol="0">
            <a:spAutoFit/>
          </a:bodyPr>
          <a:lstStyle/>
          <a:p>
            <a:r>
              <a:rPr lang="en-GB" sz="3600"/>
              <a:t>This system ensures you review the flashcards on information you don’t know yet, most often. </a:t>
            </a:r>
          </a:p>
        </p:txBody>
      </p:sp>
      <p:sp>
        <p:nvSpPr>
          <p:cNvPr id="3" name="TextBox 2">
            <a:extLst>
              <a:ext uri="{FF2B5EF4-FFF2-40B4-BE49-F238E27FC236}">
                <a16:creationId xmlns:a16="http://schemas.microsoft.com/office/drawing/2014/main" id="{FCE11965-045E-4824-810A-B440EBB23FAD}"/>
              </a:ext>
            </a:extLst>
          </p:cNvPr>
          <p:cNvSpPr txBox="1"/>
          <p:nvPr/>
        </p:nvSpPr>
        <p:spPr>
          <a:xfrm>
            <a:off x="718457" y="2369976"/>
            <a:ext cx="5067115" cy="369332"/>
          </a:xfrm>
          <a:prstGeom prst="rect">
            <a:avLst/>
          </a:prstGeom>
          <a:noFill/>
        </p:spPr>
        <p:txBody>
          <a:bodyPr wrap="square" rtlCol="0">
            <a:spAutoFit/>
          </a:bodyPr>
          <a:lstStyle/>
          <a:p>
            <a:pPr algn="ctr"/>
            <a:r>
              <a:rPr lang="en-GB">
                <a:solidFill>
                  <a:srgbClr val="FF0000"/>
                </a:solidFill>
              </a:rPr>
              <a:t>Click image below to watch the clip</a:t>
            </a:r>
          </a:p>
        </p:txBody>
      </p:sp>
      <p:pic>
        <p:nvPicPr>
          <p:cNvPr id="4" name="Picture 3">
            <a:extLst>
              <a:ext uri="{FF2B5EF4-FFF2-40B4-BE49-F238E27FC236}">
                <a16:creationId xmlns:a16="http://schemas.microsoft.com/office/drawing/2014/main" id="{DCAC8B3A-802A-8DA0-5299-B08C3C633F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72418" y="137531"/>
            <a:ext cx="1608632" cy="1442137"/>
          </a:xfrm>
          <a:prstGeom prst="rect">
            <a:avLst/>
          </a:prstGeom>
        </p:spPr>
      </p:pic>
    </p:spTree>
    <p:extLst>
      <p:ext uri="{BB962C8B-B14F-4D97-AF65-F5344CB8AC3E}">
        <p14:creationId xmlns:p14="http://schemas.microsoft.com/office/powerpoint/2010/main" val="2677790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E99C10-A45B-39D7-3749-1AE419193C9B}"/>
              </a:ext>
            </a:extLst>
          </p:cNvPr>
          <p:cNvPicPr>
            <a:picLocks noChangeAspect="1"/>
          </p:cNvPicPr>
          <p:nvPr/>
        </p:nvPicPr>
        <p:blipFill>
          <a:blip r:embed="rId2"/>
          <a:stretch>
            <a:fillRect/>
          </a:stretch>
        </p:blipFill>
        <p:spPr>
          <a:xfrm>
            <a:off x="713509" y="561108"/>
            <a:ext cx="10764982" cy="5382491"/>
          </a:xfrm>
          <a:prstGeom prst="rect">
            <a:avLst/>
          </a:prstGeom>
        </p:spPr>
      </p:pic>
    </p:spTree>
    <p:extLst>
      <p:ext uri="{BB962C8B-B14F-4D97-AF65-F5344CB8AC3E}">
        <p14:creationId xmlns:p14="http://schemas.microsoft.com/office/powerpoint/2010/main" val="3780302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D9D8FC-BFA2-F90D-CB4E-B53D48918038}"/>
              </a:ext>
            </a:extLst>
          </p:cNvPr>
          <p:cNvSpPr txBox="1"/>
          <p:nvPr/>
        </p:nvSpPr>
        <p:spPr>
          <a:xfrm>
            <a:off x="748145" y="579843"/>
            <a:ext cx="1084811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4800" b="1" i="0" u="none" strike="noStrike" kern="1200" cap="none" spc="0" normalizeH="0" baseline="0" noProof="0">
                <a:ln>
                  <a:noFill/>
                </a:ln>
                <a:solidFill>
                  <a:srgbClr val="002060"/>
                </a:solidFill>
                <a:effectLst/>
                <a:uLnTx/>
                <a:uFillTx/>
                <a:latin typeface="+mj-lt"/>
                <a:ea typeface="Roboto Condensed" panose="02000000000000000000" pitchFamily="2" charset="0"/>
                <a:cs typeface="Roboto Condensed" panose="02000000000000000000" pitchFamily="2" charset="0"/>
              </a:rPr>
              <a:t>Revision Technique 3: Using videos</a:t>
            </a:r>
          </a:p>
        </p:txBody>
      </p:sp>
      <p:sp>
        <p:nvSpPr>
          <p:cNvPr id="5" name="TextBox 4">
            <a:extLst>
              <a:ext uri="{FF2B5EF4-FFF2-40B4-BE49-F238E27FC236}">
                <a16:creationId xmlns:a16="http://schemas.microsoft.com/office/drawing/2014/main" id="{A477AC21-23D2-D30E-DE2F-DD78790D9A02}"/>
              </a:ext>
            </a:extLst>
          </p:cNvPr>
          <p:cNvSpPr txBox="1"/>
          <p:nvPr/>
        </p:nvSpPr>
        <p:spPr>
          <a:xfrm>
            <a:off x="748144" y="2150055"/>
            <a:ext cx="4405747" cy="3785652"/>
          </a:xfrm>
          <a:prstGeom prst="rect">
            <a:avLst/>
          </a:prstGeom>
          <a:noFill/>
        </p:spPr>
        <p:txBody>
          <a:bodyPr wrap="square">
            <a:spAutoFit/>
          </a:bodyPr>
          <a:lstStyle/>
          <a:p>
            <a:pPr algn="just" fontAlgn="base"/>
            <a:r>
              <a:rPr lang="en-GB" sz="2400"/>
              <a:t>Wouldn’t it be great if you could just sit in front of some videos for a few hours and all the maths knowledge you need to pass your GCSE would just download into your brain and stay there?</a:t>
            </a:r>
          </a:p>
          <a:p>
            <a:pPr algn="just" fontAlgn="base"/>
            <a:r>
              <a:rPr lang="en-GB" sz="2400"/>
              <a:t>Unfortunately, our brains don’t work like that, learning is hard work and takes effort.</a:t>
            </a:r>
          </a:p>
        </p:txBody>
      </p:sp>
      <p:pic>
        <p:nvPicPr>
          <p:cNvPr id="2" name="Picture 1">
            <a:extLst>
              <a:ext uri="{FF2B5EF4-FFF2-40B4-BE49-F238E27FC236}">
                <a16:creationId xmlns:a16="http://schemas.microsoft.com/office/drawing/2014/main" id="{D2D1535B-B610-1ED6-1FE1-ECBAABA694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66632" y="1400934"/>
            <a:ext cx="4877223" cy="4877223"/>
          </a:xfrm>
          <a:prstGeom prst="rect">
            <a:avLst/>
          </a:prstGeom>
        </p:spPr>
      </p:pic>
    </p:spTree>
    <p:extLst>
      <p:ext uri="{BB962C8B-B14F-4D97-AF65-F5344CB8AC3E}">
        <p14:creationId xmlns:p14="http://schemas.microsoft.com/office/powerpoint/2010/main" val="927743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7429" y="270351"/>
            <a:ext cx="6751320" cy="6116592"/>
          </a:xfrm>
        </p:spPr>
        <p:txBody>
          <a:bodyPr>
            <a:noAutofit/>
          </a:bodyPr>
          <a:lstStyle/>
          <a:p>
            <a:pPr marL="0" indent="0" fontAlgn="base">
              <a:buNone/>
            </a:pPr>
            <a:r>
              <a:rPr lang="en-GB" sz="2000"/>
              <a:t>In order to make the time you spend revising worthwhile and effective, follow these steps when you use a video to revise.</a:t>
            </a:r>
          </a:p>
          <a:p>
            <a:pPr marL="0" indent="0">
              <a:lnSpc>
                <a:spcPct val="114999"/>
              </a:lnSpc>
              <a:buNone/>
            </a:pPr>
            <a:endParaRPr lang="en-GB" sz="2000"/>
          </a:p>
          <a:p>
            <a:pPr marL="514350" indent="-514350" fontAlgn="base">
              <a:buFont typeface="+mj-lt"/>
              <a:buAutoNum type="arabicPeriod"/>
            </a:pPr>
            <a:r>
              <a:rPr lang="en-GB" sz="2000"/>
              <a:t>Give your full attention to the video. You remember what you pay attention, so concentrate on the video and don’t do other things (like messaging etc) at the same time.</a:t>
            </a:r>
          </a:p>
          <a:p>
            <a:pPr marL="514350" indent="-514350" fontAlgn="base">
              <a:buFont typeface="+mj-lt"/>
              <a:buAutoNum type="arabicPeriod"/>
            </a:pPr>
            <a:r>
              <a:rPr lang="en-GB" sz="2000"/>
              <a:t>Watch and re-watch the video or parts of it as many times as you need to. Unlike your teacher, a video can be rewound and paused. Take your time and make sure you understand each part before moving on.</a:t>
            </a:r>
          </a:p>
          <a:p>
            <a:pPr lvl="1" fontAlgn="base"/>
            <a:endParaRPr lang="en-GB" sz="200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6280" y="3731981"/>
            <a:ext cx="2400795" cy="240079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7365" y="270351"/>
            <a:ext cx="2219098" cy="2219098"/>
          </a:xfrm>
          <a:prstGeom prst="rect">
            <a:avLst/>
          </a:prstGeom>
        </p:spPr>
      </p:pic>
      <p:sp>
        <p:nvSpPr>
          <p:cNvPr id="6" name="TextBox 5"/>
          <p:cNvSpPr txBox="1"/>
          <p:nvPr/>
        </p:nvSpPr>
        <p:spPr>
          <a:xfrm>
            <a:off x="208416" y="641236"/>
            <a:ext cx="1658983"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a:t>If using a phone to view video, mute notifications and messages. </a:t>
            </a:r>
          </a:p>
        </p:txBody>
      </p:sp>
    </p:spTree>
    <p:extLst>
      <p:ext uri="{BB962C8B-B14F-4D97-AF65-F5344CB8AC3E}">
        <p14:creationId xmlns:p14="http://schemas.microsoft.com/office/powerpoint/2010/main" val="286150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36F03D-87BC-4BEE-AC08-53422F3BE74F}"/>
              </a:ext>
            </a:extLst>
          </p:cNvPr>
          <p:cNvPicPr>
            <a:picLocks noChangeAspect="1"/>
          </p:cNvPicPr>
          <p:nvPr/>
        </p:nvPicPr>
        <p:blipFill>
          <a:blip r:embed="rId3"/>
          <a:stretch>
            <a:fillRect/>
          </a:stretch>
        </p:blipFill>
        <p:spPr>
          <a:xfrm>
            <a:off x="106558" y="1462831"/>
            <a:ext cx="6389467" cy="4776128"/>
          </a:xfrm>
          <a:prstGeom prst="rect">
            <a:avLst/>
          </a:prstGeom>
        </p:spPr>
      </p:pic>
      <p:sp>
        <p:nvSpPr>
          <p:cNvPr id="6" name="Rectangular Callout 5"/>
          <p:cNvSpPr/>
          <p:nvPr/>
        </p:nvSpPr>
        <p:spPr>
          <a:xfrm>
            <a:off x="7070107" y="1921083"/>
            <a:ext cx="4530898" cy="3639450"/>
          </a:xfrm>
          <a:prstGeom prst="wedgeRectCallout">
            <a:avLst>
              <a:gd name="adj1" fmla="val 32825"/>
              <a:gd name="adj2" fmla="val 49788"/>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p>
            <a:pPr>
              <a:lnSpc>
                <a:spcPct val="90000"/>
              </a:lnSpc>
              <a:spcAft>
                <a:spcPts val="600"/>
              </a:spcAft>
            </a:pPr>
            <a:r>
              <a:rPr lang="en-US" sz="3200">
                <a:solidFill>
                  <a:schemeClr val="bg1"/>
                </a:solidFill>
              </a:rPr>
              <a:t>Cognitive scientists have found that </a:t>
            </a:r>
            <a:r>
              <a:rPr lang="en-US" sz="3200" b="1">
                <a:solidFill>
                  <a:schemeClr val="bg1"/>
                </a:solidFill>
              </a:rPr>
              <a:t>connecting pictures and words </a:t>
            </a:r>
            <a:r>
              <a:rPr lang="en-US" sz="3200">
                <a:solidFill>
                  <a:schemeClr val="bg1"/>
                </a:solidFill>
              </a:rPr>
              <a:t>can help you remember information more effectively than just using one or the other. This is called </a:t>
            </a:r>
            <a:r>
              <a:rPr lang="en-US" sz="3200" b="1">
                <a:solidFill>
                  <a:schemeClr val="bg1"/>
                </a:solidFill>
              </a:rPr>
              <a:t>dual coding.</a:t>
            </a:r>
            <a:endParaRPr lang="en-US" sz="3200">
              <a:solidFill>
                <a:schemeClr val="bg1"/>
              </a:solidFill>
            </a:endParaRPr>
          </a:p>
        </p:txBody>
      </p:sp>
      <p:sp>
        <p:nvSpPr>
          <p:cNvPr id="5" name="Title 1">
            <a:extLst>
              <a:ext uri="{FF2B5EF4-FFF2-40B4-BE49-F238E27FC236}">
                <a16:creationId xmlns:a16="http://schemas.microsoft.com/office/drawing/2014/main" id="{C65BC01A-D72C-4ED1-9733-C4C817F7DB37}"/>
              </a:ext>
            </a:extLst>
          </p:cNvPr>
          <p:cNvSpPr txBox="1">
            <a:spLocks/>
          </p:cNvSpPr>
          <p:nvPr/>
        </p:nvSpPr>
        <p:spPr>
          <a:xfrm>
            <a:off x="276949" y="3381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GB" sz="4800" b="1">
                <a:latin typeface="+mn-lt"/>
                <a:ea typeface="Roboto Condensed" panose="02000000000000000000" pitchFamily="2" charset="0"/>
                <a:cs typeface="Roboto Condensed" panose="02000000000000000000" pitchFamily="2" charset="0"/>
              </a:rPr>
              <a:t>Revision Technique 1: Dual coding </a:t>
            </a:r>
          </a:p>
        </p:txBody>
      </p:sp>
    </p:spTree>
    <p:extLst>
      <p:ext uri="{BB962C8B-B14F-4D97-AF65-F5344CB8AC3E}">
        <p14:creationId xmlns:p14="http://schemas.microsoft.com/office/powerpoint/2010/main" val="793897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7429" y="270351"/>
            <a:ext cx="6751320" cy="6116592"/>
          </a:xfrm>
        </p:spPr>
        <p:txBody>
          <a:bodyPr>
            <a:noAutofit/>
          </a:bodyPr>
          <a:lstStyle/>
          <a:p>
            <a:pPr marL="0" indent="0" fontAlgn="base">
              <a:buNone/>
            </a:pPr>
            <a:r>
              <a:rPr lang="en-GB" sz="2000">
                <a:solidFill>
                  <a:schemeClr val="tx1"/>
                </a:solidFill>
              </a:rPr>
              <a:t>3. Pause the video regularly to:</a:t>
            </a:r>
          </a:p>
          <a:p>
            <a:pPr lvl="1" fontAlgn="base">
              <a:buFont typeface="Arial" panose="020B0604020202020204" pitchFamily="34" charset="0"/>
              <a:buChar char="•"/>
            </a:pPr>
            <a:r>
              <a:rPr lang="en-GB" sz="1600">
                <a:solidFill>
                  <a:schemeClr val="tx1"/>
                </a:solidFill>
              </a:rPr>
              <a:t>Take notes of examples and any important information. Writing things down will help you remember them better.</a:t>
            </a:r>
          </a:p>
          <a:p>
            <a:pPr lvl="1" fontAlgn="base">
              <a:buFont typeface="Arial" panose="020B0604020202020204" pitchFamily="34" charset="0"/>
              <a:buChar char="•"/>
            </a:pPr>
            <a:r>
              <a:rPr lang="en-GB" sz="1600">
                <a:solidFill>
                  <a:schemeClr val="tx1"/>
                </a:solidFill>
              </a:rPr>
              <a:t>Complete questions or examples before watching the solutions.</a:t>
            </a:r>
          </a:p>
          <a:p>
            <a:pPr lvl="1" fontAlgn="base">
              <a:buFont typeface="Arial" panose="020B0604020202020204" pitchFamily="34" charset="0"/>
              <a:buChar char="•"/>
            </a:pPr>
            <a:r>
              <a:rPr lang="en-GB" sz="1600">
                <a:solidFill>
                  <a:schemeClr val="tx1"/>
                </a:solidFill>
              </a:rPr>
              <a:t>Resist watching solutions as soon as questions become difficult.</a:t>
            </a:r>
          </a:p>
          <a:p>
            <a:pPr marL="596900" lvl="1" indent="0" fontAlgn="base">
              <a:buNone/>
            </a:pPr>
            <a:r>
              <a:rPr lang="en-GB" sz="1600">
                <a:solidFill>
                  <a:schemeClr val="tx1"/>
                </a:solidFill>
              </a:rPr>
              <a:t> </a:t>
            </a:r>
          </a:p>
          <a:p>
            <a:pPr marL="0" indent="0" fontAlgn="base">
              <a:buNone/>
            </a:pPr>
            <a:r>
              <a:rPr lang="en-GB" sz="2000">
                <a:solidFill>
                  <a:schemeClr val="tx1"/>
                </a:solidFill>
              </a:rPr>
              <a:t>4. After you have watched the video find some questions on the same topic or skill to practice and check your understanding.</a:t>
            </a:r>
          </a:p>
          <a:p>
            <a:pPr marL="0" indent="0">
              <a:lnSpc>
                <a:spcPct val="114999"/>
              </a:lnSpc>
              <a:buNone/>
            </a:pPr>
            <a:endParaRPr lang="en-GB" sz="2000">
              <a:solidFill>
                <a:schemeClr val="tx1"/>
              </a:solidFill>
            </a:endParaRPr>
          </a:p>
          <a:p>
            <a:pPr marL="0" indent="0" fontAlgn="base">
              <a:buNone/>
            </a:pPr>
            <a:r>
              <a:rPr lang="en-GB" sz="2000">
                <a:solidFill>
                  <a:schemeClr val="tx1"/>
                </a:solidFill>
              </a:rPr>
              <a:t>5. Go back to the topic a few days later to practice some more questions. Watch the video again if you need to.</a:t>
            </a:r>
          </a:p>
          <a:p>
            <a:endParaRPr lang="en-GB" sz="200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6280" y="3731981"/>
            <a:ext cx="2400795" cy="240079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7365" y="270351"/>
            <a:ext cx="2219098" cy="2219098"/>
          </a:xfrm>
          <a:prstGeom prst="rect">
            <a:avLst/>
          </a:prstGeom>
        </p:spPr>
      </p:pic>
      <p:sp>
        <p:nvSpPr>
          <p:cNvPr id="6" name="TextBox 5"/>
          <p:cNvSpPr txBox="1"/>
          <p:nvPr/>
        </p:nvSpPr>
        <p:spPr>
          <a:xfrm>
            <a:off x="208416" y="641236"/>
            <a:ext cx="1658983"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a:t>If using a phone to view video, mute notifications and messages. </a:t>
            </a:r>
          </a:p>
        </p:txBody>
      </p:sp>
    </p:spTree>
    <p:extLst>
      <p:ext uri="{BB962C8B-B14F-4D97-AF65-F5344CB8AC3E}">
        <p14:creationId xmlns:p14="http://schemas.microsoft.com/office/powerpoint/2010/main" val="1103043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944" y="196348"/>
            <a:ext cx="10515600" cy="1325563"/>
          </a:xfrm>
        </p:spPr>
        <p:txBody>
          <a:bodyPr/>
          <a:lstStyle/>
          <a:p>
            <a:r>
              <a:rPr lang="en-GB" b="1"/>
              <a:t>Use a ‘thinking hard’ strategy – ‘Boxing up’</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47941360"/>
              </p:ext>
            </p:extLst>
          </p:nvPr>
        </p:nvGraphicFramePr>
        <p:xfrm>
          <a:off x="1047937" y="3172196"/>
          <a:ext cx="3671456" cy="3228607"/>
        </p:xfrm>
        <a:graphic>
          <a:graphicData uri="http://schemas.openxmlformats.org/drawingml/2006/table">
            <a:tbl>
              <a:tblPr firstRow="1" firstCol="1" bandRow="1">
                <a:tableStyleId>{5940675A-B579-460E-94D1-54222C63F5DA}</a:tableStyleId>
              </a:tblPr>
              <a:tblGrid>
                <a:gridCol w="3671456">
                  <a:extLst>
                    <a:ext uri="{9D8B030D-6E8A-4147-A177-3AD203B41FA5}">
                      <a16:colId xmlns:a16="http://schemas.microsoft.com/office/drawing/2014/main" val="1349293990"/>
                    </a:ext>
                  </a:extLst>
                </a:gridCol>
              </a:tblGrid>
              <a:tr h="1062349">
                <a:tc>
                  <a:txBody>
                    <a:bodyPr/>
                    <a:lstStyle/>
                    <a:p>
                      <a:pPr>
                        <a:lnSpc>
                          <a:spcPct val="115000"/>
                        </a:lnSpc>
                        <a:spcAft>
                          <a:spcPts val="0"/>
                        </a:spcAft>
                      </a:pPr>
                      <a:r>
                        <a:rPr lang="en-GB" sz="1600">
                          <a:effectLst/>
                        </a:rPr>
                        <a:t>Box 1 – three things I did not know.</a:t>
                      </a:r>
                      <a:endParaRPr lang="en-GB" sz="1800">
                        <a:effectLst/>
                      </a:endParaRPr>
                    </a:p>
                    <a:p>
                      <a:pPr>
                        <a:lnSpc>
                          <a:spcPct val="115000"/>
                        </a:lnSpc>
                        <a:spcAft>
                          <a:spcPts val="0"/>
                        </a:spcAft>
                      </a:pPr>
                      <a:r>
                        <a:rPr lang="en-GB" sz="16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8780" marR="58780" marT="0" marB="0"/>
                </a:tc>
                <a:extLst>
                  <a:ext uri="{0D108BD9-81ED-4DB2-BD59-A6C34878D82A}">
                    <a16:rowId xmlns:a16="http://schemas.microsoft.com/office/drawing/2014/main" val="1254791610"/>
                  </a:ext>
                </a:extLst>
              </a:tr>
              <a:tr h="1083129">
                <a:tc>
                  <a:txBody>
                    <a:bodyPr/>
                    <a:lstStyle/>
                    <a:p>
                      <a:pPr>
                        <a:lnSpc>
                          <a:spcPct val="115000"/>
                        </a:lnSpc>
                        <a:spcAft>
                          <a:spcPts val="0"/>
                        </a:spcAft>
                      </a:pPr>
                      <a:r>
                        <a:rPr lang="en-GB" sz="1600">
                          <a:effectLst/>
                        </a:rPr>
                        <a:t>Box 2 – three things I understand better now.</a:t>
                      </a:r>
                      <a:endParaRPr lang="en-GB" sz="1800">
                        <a:effectLst/>
                      </a:endParaRPr>
                    </a:p>
                    <a:p>
                      <a:pPr>
                        <a:lnSpc>
                          <a:spcPct val="115000"/>
                        </a:lnSpc>
                        <a:spcAft>
                          <a:spcPts val="0"/>
                        </a:spcAft>
                      </a:pPr>
                      <a:r>
                        <a:rPr lang="en-GB" sz="16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8780" marR="58780" marT="0" marB="0"/>
                </a:tc>
                <a:extLst>
                  <a:ext uri="{0D108BD9-81ED-4DB2-BD59-A6C34878D82A}">
                    <a16:rowId xmlns:a16="http://schemas.microsoft.com/office/drawing/2014/main" val="3880262076"/>
                  </a:ext>
                </a:extLst>
              </a:tr>
              <a:tr h="1083129">
                <a:tc>
                  <a:txBody>
                    <a:bodyPr/>
                    <a:lstStyle/>
                    <a:p>
                      <a:pPr>
                        <a:lnSpc>
                          <a:spcPct val="115000"/>
                        </a:lnSpc>
                        <a:spcAft>
                          <a:spcPts val="0"/>
                        </a:spcAft>
                      </a:pPr>
                      <a:r>
                        <a:rPr lang="en-GB" sz="1600">
                          <a:effectLst/>
                        </a:rPr>
                        <a:t>Box 3 – three things I already knew.</a:t>
                      </a:r>
                      <a:endParaRPr lang="en-GB" sz="1800">
                        <a:effectLst/>
                      </a:endParaRPr>
                    </a:p>
                    <a:p>
                      <a:pPr>
                        <a:lnSpc>
                          <a:spcPct val="115000"/>
                        </a:lnSpc>
                        <a:spcAft>
                          <a:spcPts val="0"/>
                        </a:spcAft>
                      </a:pPr>
                      <a:r>
                        <a:rPr lang="en-GB" sz="16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8780" marR="58780" marT="0" marB="0"/>
                </a:tc>
                <a:extLst>
                  <a:ext uri="{0D108BD9-81ED-4DB2-BD59-A6C34878D82A}">
                    <a16:rowId xmlns:a16="http://schemas.microsoft.com/office/drawing/2014/main" val="3955257288"/>
                  </a:ext>
                </a:extLst>
              </a:tr>
            </a:tbl>
          </a:graphicData>
        </a:graphic>
      </p:graphicFrame>
      <p:sp>
        <p:nvSpPr>
          <p:cNvPr id="6" name="TextBox 5"/>
          <p:cNvSpPr txBox="1"/>
          <p:nvPr/>
        </p:nvSpPr>
        <p:spPr>
          <a:xfrm>
            <a:off x="609600" y="983821"/>
            <a:ext cx="10972800" cy="1938992"/>
          </a:xfrm>
          <a:prstGeom prst="rect">
            <a:avLst/>
          </a:prstGeom>
          <a:solidFill>
            <a:srgbClr val="002060"/>
          </a:solidFill>
        </p:spPr>
        <p:txBody>
          <a:bodyPr wrap="square" rtlCol="0">
            <a:spAutoFit/>
          </a:bodyPr>
          <a:lstStyle/>
          <a:p>
            <a:r>
              <a:rPr lang="en-GB" sz="2400">
                <a:solidFill>
                  <a:schemeClr val="bg1"/>
                </a:solidFill>
              </a:rPr>
              <a:t>Divide a page into 3 sections and use the headings below.</a:t>
            </a:r>
          </a:p>
          <a:p>
            <a:endParaRPr lang="en-GB" sz="2400">
              <a:solidFill>
                <a:schemeClr val="bg1"/>
              </a:solidFill>
            </a:endParaRPr>
          </a:p>
          <a:p>
            <a:r>
              <a:rPr lang="en-GB" sz="2400">
                <a:solidFill>
                  <a:schemeClr val="bg1"/>
                </a:solidFill>
              </a:rPr>
              <a:t>Watch a revision clip, </a:t>
            </a:r>
            <a:r>
              <a:rPr lang="en-GB" sz="2400" err="1">
                <a:solidFill>
                  <a:schemeClr val="bg1"/>
                </a:solidFill>
              </a:rPr>
              <a:t>GSCEpod</a:t>
            </a:r>
            <a:r>
              <a:rPr lang="en-GB" sz="2400">
                <a:solidFill>
                  <a:schemeClr val="bg1"/>
                </a:solidFill>
              </a:rPr>
              <a:t>, Bitesize, Mr </a:t>
            </a:r>
            <a:r>
              <a:rPr lang="en-GB" sz="2400" err="1">
                <a:solidFill>
                  <a:schemeClr val="bg1"/>
                </a:solidFill>
              </a:rPr>
              <a:t>Bruff</a:t>
            </a:r>
            <a:r>
              <a:rPr lang="en-GB" sz="2400">
                <a:solidFill>
                  <a:schemeClr val="bg1"/>
                </a:solidFill>
              </a:rPr>
              <a:t> etc…divide longer clips into 5 min chunks.  Pause and try to add at least 1 idea to each box every 5 </a:t>
            </a:r>
            <a:r>
              <a:rPr lang="en-GB" sz="2400" err="1">
                <a:solidFill>
                  <a:schemeClr val="bg1"/>
                </a:solidFill>
              </a:rPr>
              <a:t>mins</a:t>
            </a:r>
            <a:r>
              <a:rPr lang="en-GB" sz="2400">
                <a:solidFill>
                  <a:schemeClr val="bg1"/>
                </a:solidFill>
              </a:rPr>
              <a:t>.   Try it out with this clip on </a:t>
            </a:r>
            <a:r>
              <a:rPr lang="en-GB" sz="2400" b="1" i="1">
                <a:solidFill>
                  <a:srgbClr val="FF0000"/>
                </a:solidFill>
              </a:rPr>
              <a:t>context in Jekyll and Hyde</a:t>
            </a:r>
            <a:r>
              <a:rPr lang="en-GB" sz="2400">
                <a:solidFill>
                  <a:schemeClr val="bg1"/>
                </a:solidFill>
              </a:rPr>
              <a:t>. (click on image to play)</a:t>
            </a:r>
            <a:endParaRPr lang="en-GB">
              <a:solidFill>
                <a:schemeClr val="bg1"/>
              </a:solidFill>
            </a:endParaRPr>
          </a:p>
        </p:txBody>
      </p:sp>
      <p:pic>
        <p:nvPicPr>
          <p:cNvPr id="7" name="Picture 6">
            <a:hlinkClick r:id="rId2"/>
            <a:extLst>
              <a:ext uri="{FF2B5EF4-FFF2-40B4-BE49-F238E27FC236}">
                <a16:creationId xmlns:a16="http://schemas.microsoft.com/office/drawing/2014/main" id="{AFBDC5F7-DC79-4C7B-76A1-9B9950BE1D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91744" y="3283281"/>
            <a:ext cx="3671455" cy="3006436"/>
          </a:xfrm>
          <a:prstGeom prst="rect">
            <a:avLst/>
          </a:prstGeom>
        </p:spPr>
      </p:pic>
    </p:spTree>
    <p:extLst>
      <p:ext uri="{BB962C8B-B14F-4D97-AF65-F5344CB8AC3E}">
        <p14:creationId xmlns:p14="http://schemas.microsoft.com/office/powerpoint/2010/main" val="1265884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3C3AD-5044-38F8-A9CE-F4FBB0CFA456}"/>
              </a:ext>
            </a:extLst>
          </p:cNvPr>
          <p:cNvSpPr>
            <a:spLocks noGrp="1"/>
          </p:cNvSpPr>
          <p:nvPr>
            <p:ph type="title"/>
          </p:nvPr>
        </p:nvSpPr>
        <p:spPr>
          <a:xfrm>
            <a:off x="415600" y="593367"/>
            <a:ext cx="11360800" cy="1360124"/>
          </a:xfrm>
        </p:spPr>
        <p:txBody>
          <a:bodyPr>
            <a:normAutofit/>
          </a:bodyPr>
          <a:lstStyle/>
          <a:p>
            <a:pPr algn="ctr"/>
            <a:r>
              <a:rPr lang="en-GB"/>
              <a:t>Don’t forget about gcsepod!</a:t>
            </a:r>
            <a:br>
              <a:rPr lang="en-GB"/>
            </a:br>
            <a:r>
              <a:rPr lang="en-GB"/>
              <a:t>All your subjects with bitesize videos, quizzes and questions</a:t>
            </a:r>
          </a:p>
        </p:txBody>
      </p:sp>
      <p:pic>
        <p:nvPicPr>
          <p:cNvPr id="4" name="Picture 3">
            <a:extLst>
              <a:ext uri="{FF2B5EF4-FFF2-40B4-BE49-F238E27FC236}">
                <a16:creationId xmlns:a16="http://schemas.microsoft.com/office/drawing/2014/main" id="{6A416D93-EF99-A969-D068-D8F0ED4C4003}"/>
              </a:ext>
            </a:extLst>
          </p:cNvPr>
          <p:cNvPicPr>
            <a:picLocks noChangeAspect="1"/>
          </p:cNvPicPr>
          <p:nvPr/>
        </p:nvPicPr>
        <p:blipFill>
          <a:blip r:embed="rId2"/>
          <a:stretch>
            <a:fillRect/>
          </a:stretch>
        </p:blipFill>
        <p:spPr>
          <a:xfrm>
            <a:off x="4016086" y="2494251"/>
            <a:ext cx="3486045" cy="3878839"/>
          </a:xfrm>
          <a:prstGeom prst="rect">
            <a:avLst/>
          </a:prstGeom>
        </p:spPr>
      </p:pic>
    </p:spTree>
    <p:extLst>
      <p:ext uri="{BB962C8B-B14F-4D97-AF65-F5344CB8AC3E}">
        <p14:creationId xmlns:p14="http://schemas.microsoft.com/office/powerpoint/2010/main" val="3587924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59ACB4-5C79-48A2-A0C9-D65C29255050}"/>
              </a:ext>
            </a:extLst>
          </p:cNvPr>
          <p:cNvSpPr txBox="1"/>
          <p:nvPr/>
        </p:nvSpPr>
        <p:spPr>
          <a:xfrm>
            <a:off x="797400" y="337738"/>
            <a:ext cx="10154597" cy="646331"/>
          </a:xfrm>
          <a:prstGeom prst="rect">
            <a:avLst/>
          </a:prstGeom>
          <a:noFill/>
        </p:spPr>
        <p:txBody>
          <a:bodyPr wrap="square" rtlCol="0">
            <a:spAutoFit/>
          </a:bodyPr>
          <a:lstStyle/>
          <a:p>
            <a:r>
              <a:rPr lang="en-GB" sz="3600" b="1">
                <a:solidFill>
                  <a:srgbClr val="002060"/>
                </a:solidFill>
              </a:rPr>
              <a:t>Revision Strategy 5 :Past paper questions.</a:t>
            </a:r>
          </a:p>
        </p:txBody>
      </p:sp>
      <p:pic>
        <p:nvPicPr>
          <p:cNvPr id="2050" name="Picture 2" descr="Past Papers – AH (Advanced Higher)">
            <a:extLst>
              <a:ext uri="{FF2B5EF4-FFF2-40B4-BE49-F238E27FC236}">
                <a16:creationId xmlns:a16="http://schemas.microsoft.com/office/drawing/2014/main" id="{20BA9EC8-47A0-4E35-80AA-80958ECD350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439" y="984069"/>
            <a:ext cx="1981200" cy="231457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GCSE Key Stage 4 Exam Paper 2 2018 &amp; Solutions E-book - Foundation Tier —  KS2, KS3, KS4 (GCSE) &amp; A-level Online Mathematics Tutoring">
            <a:extLst>
              <a:ext uri="{FF2B5EF4-FFF2-40B4-BE49-F238E27FC236}">
                <a16:creationId xmlns:a16="http://schemas.microsoft.com/office/drawing/2014/main" id="{0648E3CD-D30D-4CC4-8089-31EBCC379A3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0280397">
            <a:off x="439957" y="3351191"/>
            <a:ext cx="2614409" cy="285761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DB7798-7ADB-4C62-8ADC-812C47380A24}"/>
              </a:ext>
            </a:extLst>
          </p:cNvPr>
          <p:cNvSpPr txBox="1"/>
          <p:nvPr/>
        </p:nvSpPr>
        <p:spPr>
          <a:xfrm>
            <a:off x="6409597" y="1361719"/>
            <a:ext cx="5049219" cy="5170646"/>
          </a:xfrm>
          <a:prstGeom prst="rect">
            <a:avLst/>
          </a:prstGeom>
          <a:noFill/>
        </p:spPr>
        <p:txBody>
          <a:bodyPr wrap="square" rtlCol="0">
            <a:spAutoFit/>
          </a:bodyPr>
          <a:lstStyle/>
          <a:p>
            <a:r>
              <a:rPr lang="en-GB" sz="2400"/>
              <a:t>You should begin trying past paper questions as far in advance of your exam as possible.</a:t>
            </a:r>
          </a:p>
          <a:p>
            <a:endParaRPr lang="en-GB" sz="2400"/>
          </a:p>
          <a:p>
            <a:r>
              <a:rPr lang="en-GB" sz="2400"/>
              <a:t>Ask your subject teacher the exact name of the exam board and specification. </a:t>
            </a:r>
          </a:p>
          <a:p>
            <a:endParaRPr lang="en-GB" sz="2400"/>
          </a:p>
          <a:p>
            <a:r>
              <a:rPr lang="en-GB" sz="2400"/>
              <a:t>Exam board websites have lots of past papers on their websites.</a:t>
            </a:r>
          </a:p>
          <a:p>
            <a:r>
              <a:rPr lang="en-GB" sz="2400"/>
              <a:t>Ask your teacher for extra examples</a:t>
            </a:r>
          </a:p>
          <a:p>
            <a:endParaRPr lang="en-GB" sz="2400"/>
          </a:p>
          <a:p>
            <a:endParaRPr lang="en-GB"/>
          </a:p>
        </p:txBody>
      </p:sp>
      <p:pic>
        <p:nvPicPr>
          <p:cNvPr id="4" name="Picture 3">
            <a:extLst>
              <a:ext uri="{FF2B5EF4-FFF2-40B4-BE49-F238E27FC236}">
                <a16:creationId xmlns:a16="http://schemas.microsoft.com/office/drawing/2014/main" id="{0980BF07-E019-25E8-5A7B-B17AECDD2F94}"/>
              </a:ext>
            </a:extLst>
          </p:cNvPr>
          <p:cNvPicPr>
            <a:picLocks noChangeAspect="1"/>
          </p:cNvPicPr>
          <p:nvPr/>
        </p:nvPicPr>
        <p:blipFill>
          <a:blip r:embed="rId4"/>
          <a:stretch>
            <a:fillRect/>
          </a:stretch>
        </p:blipFill>
        <p:spPr>
          <a:xfrm>
            <a:off x="3092009" y="984069"/>
            <a:ext cx="2209418" cy="3149596"/>
          </a:xfrm>
          <a:prstGeom prst="rect">
            <a:avLst/>
          </a:prstGeom>
        </p:spPr>
      </p:pic>
      <p:pic>
        <p:nvPicPr>
          <p:cNvPr id="5" name="Picture 4">
            <a:extLst>
              <a:ext uri="{FF2B5EF4-FFF2-40B4-BE49-F238E27FC236}">
                <a16:creationId xmlns:a16="http://schemas.microsoft.com/office/drawing/2014/main" id="{1B4755A1-F553-B0D4-90DC-0029E0CB80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19"/>
          <a:stretch/>
        </p:blipFill>
        <p:spPr>
          <a:xfrm>
            <a:off x="1767900" y="4310180"/>
            <a:ext cx="3861588" cy="1940032"/>
          </a:xfrm>
          <a:prstGeom prst="rect">
            <a:avLst/>
          </a:prstGeom>
        </p:spPr>
      </p:pic>
    </p:spTree>
    <p:extLst>
      <p:ext uri="{BB962C8B-B14F-4D97-AF65-F5344CB8AC3E}">
        <p14:creationId xmlns:p14="http://schemas.microsoft.com/office/powerpoint/2010/main" val="2216831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59ACB4-5C79-48A2-A0C9-D65C29255050}"/>
              </a:ext>
            </a:extLst>
          </p:cNvPr>
          <p:cNvSpPr txBox="1"/>
          <p:nvPr/>
        </p:nvSpPr>
        <p:spPr>
          <a:xfrm>
            <a:off x="797400" y="337738"/>
            <a:ext cx="10154597" cy="646331"/>
          </a:xfrm>
          <a:prstGeom prst="rect">
            <a:avLst/>
          </a:prstGeom>
          <a:noFill/>
        </p:spPr>
        <p:txBody>
          <a:bodyPr wrap="square" rtlCol="0">
            <a:spAutoFit/>
          </a:bodyPr>
          <a:lstStyle/>
          <a:p>
            <a:r>
              <a:rPr lang="en-GB" sz="3600" b="1">
                <a:solidFill>
                  <a:srgbClr val="002060"/>
                </a:solidFill>
              </a:rPr>
              <a:t>Revision Strategy 5 :Past paper questions.</a:t>
            </a:r>
          </a:p>
        </p:txBody>
      </p:sp>
      <p:sp>
        <p:nvSpPr>
          <p:cNvPr id="3" name="TextBox 2">
            <a:extLst>
              <a:ext uri="{FF2B5EF4-FFF2-40B4-BE49-F238E27FC236}">
                <a16:creationId xmlns:a16="http://schemas.microsoft.com/office/drawing/2014/main" id="{CEDB7798-7ADB-4C62-8ADC-812C47380A24}"/>
              </a:ext>
            </a:extLst>
          </p:cNvPr>
          <p:cNvSpPr txBox="1"/>
          <p:nvPr/>
        </p:nvSpPr>
        <p:spPr>
          <a:xfrm>
            <a:off x="595192" y="984069"/>
            <a:ext cx="11001616" cy="5539978"/>
          </a:xfrm>
          <a:prstGeom prst="rect">
            <a:avLst/>
          </a:prstGeom>
          <a:noFill/>
        </p:spPr>
        <p:txBody>
          <a:bodyPr wrap="square" rtlCol="0">
            <a:spAutoFit/>
          </a:bodyPr>
          <a:lstStyle/>
          <a:p>
            <a:pPr algn="l" fontAlgn="base"/>
            <a:r>
              <a:rPr lang="en-GB" sz="2400" b="1" i="0">
                <a:solidFill>
                  <a:srgbClr val="141414"/>
                </a:solidFill>
                <a:effectLst/>
                <a:latin typeface="inherit"/>
              </a:rPr>
              <a:t>Checking on your progress isn’t just about using past papers.</a:t>
            </a:r>
            <a:endParaRPr lang="en-GB" sz="2400" b="0" i="0">
              <a:solidFill>
                <a:srgbClr val="141414"/>
              </a:solidFill>
              <a:effectLst/>
              <a:latin typeface="ReithSans"/>
            </a:endParaRPr>
          </a:p>
          <a:p>
            <a:pPr algn="l" fontAlgn="base">
              <a:buFont typeface="Arial" panose="020B0604020202020204" pitchFamily="34" charset="0"/>
              <a:buChar char="•"/>
            </a:pPr>
            <a:r>
              <a:rPr lang="en-GB" sz="2400" b="0" i="0">
                <a:solidFill>
                  <a:srgbClr val="141414"/>
                </a:solidFill>
                <a:effectLst/>
                <a:latin typeface="ReithSans"/>
              </a:rPr>
              <a:t>Check out command words carefully to understand what the question is asking of you!</a:t>
            </a:r>
          </a:p>
          <a:p>
            <a:pPr algn="l" fontAlgn="base">
              <a:buFont typeface="Arial" panose="020B0604020202020204" pitchFamily="34" charset="0"/>
              <a:buChar char="•"/>
            </a:pPr>
            <a:r>
              <a:rPr lang="en-GB" sz="2400" b="0" i="0">
                <a:solidFill>
                  <a:srgbClr val="141414"/>
                </a:solidFill>
                <a:effectLst/>
                <a:latin typeface="ReithSans"/>
              </a:rPr>
              <a:t>Use past papers to make sure that you are managing your time well. Set yourself a time frame to complete each question</a:t>
            </a:r>
          </a:p>
          <a:p>
            <a:pPr algn="l" fontAlgn="base">
              <a:buFont typeface="Arial" panose="020B0604020202020204" pitchFamily="34" charset="0"/>
              <a:buChar char="•"/>
            </a:pPr>
            <a:r>
              <a:rPr lang="en-GB" sz="2400" b="0" i="0">
                <a:solidFill>
                  <a:srgbClr val="141414"/>
                </a:solidFill>
                <a:effectLst/>
                <a:latin typeface="ReithSans"/>
              </a:rPr>
              <a:t>Go through past paper answers with a different colour pen to highlight any marks you lose or mistakes you make</a:t>
            </a:r>
          </a:p>
          <a:p>
            <a:pPr algn="l" fontAlgn="base">
              <a:buFont typeface="Arial" panose="020B0604020202020204" pitchFamily="34" charset="0"/>
              <a:buChar char="•"/>
            </a:pPr>
            <a:r>
              <a:rPr lang="en-GB" sz="2400" b="0" i="0">
                <a:solidFill>
                  <a:srgbClr val="141414"/>
                </a:solidFill>
                <a:effectLst/>
                <a:latin typeface="ReithSans"/>
              </a:rPr>
              <a:t>Test yourself. Find out if your revision has been effective by using past papers or ask someone to test you</a:t>
            </a:r>
          </a:p>
          <a:p>
            <a:pPr algn="l" fontAlgn="base">
              <a:buFont typeface="Arial" panose="020B0604020202020204" pitchFamily="34" charset="0"/>
              <a:buChar char="•"/>
            </a:pPr>
            <a:r>
              <a:rPr lang="en-GB" sz="2400" b="0" i="0">
                <a:solidFill>
                  <a:srgbClr val="141414"/>
                </a:solidFill>
                <a:effectLst/>
                <a:latin typeface="ReithSans"/>
              </a:rPr>
              <a:t>If your notes are all bullet points, past papers might be the first chance you have to write in clear and linked sentences!</a:t>
            </a:r>
          </a:p>
          <a:p>
            <a:pPr algn="l" fontAlgn="base">
              <a:buFont typeface="Arial" panose="020B0604020202020204" pitchFamily="34" charset="0"/>
              <a:buChar char="•"/>
            </a:pPr>
            <a:r>
              <a:rPr lang="en-GB" sz="2400" b="0" i="0">
                <a:solidFill>
                  <a:srgbClr val="141414"/>
                </a:solidFill>
                <a:effectLst/>
                <a:latin typeface="ReithSans"/>
              </a:rPr>
              <a:t>Examiner reports can give you an idea of where students went wrong in previous exams</a:t>
            </a:r>
          </a:p>
          <a:p>
            <a:pPr algn="l" fontAlgn="base">
              <a:buFont typeface="Arial" panose="020B0604020202020204" pitchFamily="34" charset="0"/>
              <a:buChar char="•"/>
            </a:pPr>
            <a:r>
              <a:rPr lang="en-GB" sz="2400" b="0" i="0">
                <a:solidFill>
                  <a:srgbClr val="141414"/>
                </a:solidFill>
                <a:effectLst/>
                <a:latin typeface="ReithSans"/>
              </a:rPr>
              <a:t>Repeat your testing – it is important you test yourself more than once. Try it ten minutes after revising a topic, one day after, then a week later.</a:t>
            </a:r>
          </a:p>
          <a:p>
            <a:endParaRPr lang="en-GB"/>
          </a:p>
        </p:txBody>
      </p:sp>
    </p:spTree>
    <p:extLst>
      <p:ext uri="{BB962C8B-B14F-4D97-AF65-F5344CB8AC3E}">
        <p14:creationId xmlns:p14="http://schemas.microsoft.com/office/powerpoint/2010/main" val="3148329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A1AEC9-C244-8900-84DC-90C1FF9400F7}"/>
              </a:ext>
            </a:extLst>
          </p:cNvPr>
          <p:cNvSpPr>
            <a:spLocks noGrp="1"/>
          </p:cNvSpPr>
          <p:nvPr>
            <p:ph type="title"/>
          </p:nvPr>
        </p:nvSpPr>
        <p:spPr>
          <a:xfrm>
            <a:off x="640080" y="483004"/>
            <a:ext cx="6745458" cy="1466608"/>
          </a:xfrm>
        </p:spPr>
        <p:txBody>
          <a:bodyPr vert="horz" lIns="91440" tIns="45720" rIns="91440" bIns="45720" rtlCol="0" anchor="b">
            <a:normAutofit/>
          </a:bodyPr>
          <a:lstStyle/>
          <a:p>
            <a:r>
              <a:rPr lang="en-US" sz="6600" b="1" kern="12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rPr>
              <a:t>Revision Skills</a:t>
            </a:r>
          </a:p>
        </p:txBody>
      </p:sp>
      <p:sp>
        <p:nvSpPr>
          <p:cNvPr id="3" name="TextBox 2">
            <a:extLst>
              <a:ext uri="{FF2B5EF4-FFF2-40B4-BE49-F238E27FC236}">
                <a16:creationId xmlns:a16="http://schemas.microsoft.com/office/drawing/2014/main" id="{2D0A79FC-DFFF-56EC-6FE6-AB0FCD689415}"/>
              </a:ext>
            </a:extLst>
          </p:cNvPr>
          <p:cNvSpPr txBox="1"/>
          <p:nvPr/>
        </p:nvSpPr>
        <p:spPr>
          <a:xfrm>
            <a:off x="313508" y="2565374"/>
            <a:ext cx="6093618" cy="1323439"/>
          </a:xfrm>
          <a:prstGeom prst="rect">
            <a:avLst/>
          </a:prstGeom>
          <a:noFill/>
        </p:spPr>
        <p:txBody>
          <a:bodyPr wrap="square">
            <a:spAutoFit/>
          </a:bodyPr>
          <a:lstStyle/>
          <a:p>
            <a:pPr algn="ctr"/>
            <a:r>
              <a:rPr lang="en-GB" sz="4000" b="1"/>
              <a:t>How to create a revision timetable</a:t>
            </a:r>
          </a:p>
        </p:txBody>
      </p:sp>
      <p:pic>
        <p:nvPicPr>
          <p:cNvPr id="7" name="Picture 6">
            <a:extLst>
              <a:ext uri="{FF2B5EF4-FFF2-40B4-BE49-F238E27FC236}">
                <a16:creationId xmlns:a16="http://schemas.microsoft.com/office/drawing/2014/main" id="{5F9D396F-4B8C-5DF0-3CE5-29C83682FA05}"/>
              </a:ext>
            </a:extLst>
          </p:cNvPr>
          <p:cNvPicPr>
            <a:picLocks noChangeAspect="1"/>
          </p:cNvPicPr>
          <p:nvPr/>
        </p:nvPicPr>
        <p:blipFill>
          <a:blip r:embed="rId2"/>
          <a:stretch>
            <a:fillRect/>
          </a:stretch>
        </p:blipFill>
        <p:spPr>
          <a:xfrm>
            <a:off x="8197695" y="341891"/>
            <a:ext cx="2424545" cy="2424545"/>
          </a:xfrm>
          <a:prstGeom prst="rect">
            <a:avLst/>
          </a:prstGeom>
        </p:spPr>
      </p:pic>
      <p:pic>
        <p:nvPicPr>
          <p:cNvPr id="2" name="Picture 1">
            <a:extLst>
              <a:ext uri="{FF2B5EF4-FFF2-40B4-BE49-F238E27FC236}">
                <a16:creationId xmlns:a16="http://schemas.microsoft.com/office/drawing/2014/main" id="{2D5B1A24-5878-EE16-907E-9B1FCE4063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6981" y="2565374"/>
            <a:ext cx="3803758" cy="3950735"/>
          </a:xfrm>
          <a:prstGeom prst="rect">
            <a:avLst/>
          </a:prstGeom>
        </p:spPr>
      </p:pic>
    </p:spTree>
    <p:extLst>
      <p:ext uri="{BB962C8B-B14F-4D97-AF65-F5344CB8AC3E}">
        <p14:creationId xmlns:p14="http://schemas.microsoft.com/office/powerpoint/2010/main" val="1728792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9D396F-4B8C-5DF0-3CE5-29C83682FA05}"/>
              </a:ext>
            </a:extLst>
          </p:cNvPr>
          <p:cNvPicPr>
            <a:picLocks noChangeAspect="1"/>
          </p:cNvPicPr>
          <p:nvPr/>
        </p:nvPicPr>
        <p:blipFill>
          <a:blip r:embed="rId2"/>
          <a:stretch>
            <a:fillRect/>
          </a:stretch>
        </p:blipFill>
        <p:spPr>
          <a:xfrm>
            <a:off x="8870498" y="1296976"/>
            <a:ext cx="2722244" cy="2722244"/>
          </a:xfrm>
          <a:prstGeom prst="rect">
            <a:avLst/>
          </a:prstGeom>
        </p:spPr>
      </p:pic>
      <p:sp>
        <p:nvSpPr>
          <p:cNvPr id="6" name="TextBox 5">
            <a:extLst>
              <a:ext uri="{FF2B5EF4-FFF2-40B4-BE49-F238E27FC236}">
                <a16:creationId xmlns:a16="http://schemas.microsoft.com/office/drawing/2014/main" id="{A31FBF24-61BE-06B8-C5EE-A5F49DFD6CE7}"/>
              </a:ext>
            </a:extLst>
          </p:cNvPr>
          <p:cNvSpPr txBox="1"/>
          <p:nvPr/>
        </p:nvSpPr>
        <p:spPr>
          <a:xfrm>
            <a:off x="599258" y="143169"/>
            <a:ext cx="8271240" cy="5878532"/>
          </a:xfrm>
          <a:prstGeom prst="rect">
            <a:avLst/>
          </a:prstGeom>
          <a:noFill/>
        </p:spPr>
        <p:txBody>
          <a:bodyPr wrap="square">
            <a:spAutoFit/>
          </a:bodyPr>
          <a:lstStyle/>
          <a:p>
            <a:pPr algn="ctr"/>
            <a:r>
              <a:rPr lang="en-GB" sz="4000" b="1"/>
              <a:t>How to create a revision timetable</a:t>
            </a:r>
          </a:p>
          <a:p>
            <a:pPr algn="ctr"/>
            <a:endParaRPr lang="en-GB" sz="4000" b="1"/>
          </a:p>
          <a:p>
            <a:pPr algn="ctr"/>
            <a:r>
              <a:rPr lang="en-GB" sz="4000" b="1"/>
              <a:t>All students have been given</a:t>
            </a:r>
          </a:p>
          <a:p>
            <a:pPr algn="ctr"/>
            <a:endParaRPr lang="en-GB" sz="4000" b="1"/>
          </a:p>
          <a:p>
            <a:pPr algn="ctr"/>
            <a:r>
              <a:rPr lang="en-GB" sz="4000" b="1"/>
              <a:t>a personalised mock timetable</a:t>
            </a:r>
          </a:p>
          <a:p>
            <a:pPr algn="ctr"/>
            <a:endParaRPr lang="en-GB" sz="4000" b="1"/>
          </a:p>
          <a:p>
            <a:pPr marL="457200" indent="-457200" algn="ctr">
              <a:buFont typeface="Arial" panose="020B0604020202020204" pitchFamily="34" charset="0"/>
              <a:buChar char="•"/>
            </a:pPr>
            <a:r>
              <a:rPr lang="en-GB" sz="3200" b="1">
                <a:solidFill>
                  <a:srgbClr val="FF0000"/>
                </a:solidFill>
              </a:rPr>
              <a:t>Blank revision timetables</a:t>
            </a:r>
          </a:p>
          <a:p>
            <a:pPr marL="457200" indent="-457200" algn="ctr">
              <a:buFont typeface="Arial" panose="020B0604020202020204" pitchFamily="34" charset="0"/>
              <a:buChar char="•"/>
            </a:pPr>
            <a:r>
              <a:rPr lang="en-GB" sz="3200" b="1">
                <a:solidFill>
                  <a:srgbClr val="FF0000"/>
                </a:solidFill>
              </a:rPr>
              <a:t>A revision booklet with all topics for mocks and for summer exams</a:t>
            </a:r>
          </a:p>
        </p:txBody>
      </p:sp>
    </p:spTree>
    <p:extLst>
      <p:ext uri="{BB962C8B-B14F-4D97-AF65-F5344CB8AC3E}">
        <p14:creationId xmlns:p14="http://schemas.microsoft.com/office/powerpoint/2010/main" val="1500293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CDECF96-2F70-3437-5923-505DF0FD9B35}"/>
              </a:ext>
            </a:extLst>
          </p:cNvPr>
          <p:cNvGraphicFramePr>
            <a:graphicFrameLocks noGrp="1"/>
          </p:cNvGraphicFramePr>
          <p:nvPr>
            <p:extLst>
              <p:ext uri="{D42A27DB-BD31-4B8C-83A1-F6EECF244321}">
                <p14:modId xmlns:p14="http://schemas.microsoft.com/office/powerpoint/2010/main" val="397553872"/>
              </p:ext>
            </p:extLst>
          </p:nvPr>
        </p:nvGraphicFramePr>
        <p:xfrm>
          <a:off x="5037190" y="257991"/>
          <a:ext cx="5367573" cy="6342018"/>
        </p:xfrm>
        <a:graphic>
          <a:graphicData uri="http://schemas.openxmlformats.org/drawingml/2006/table">
            <a:tbl>
              <a:tblPr firstRow="1" firstCol="1" bandRow="1"/>
              <a:tblGrid>
                <a:gridCol w="1789191">
                  <a:extLst>
                    <a:ext uri="{9D8B030D-6E8A-4147-A177-3AD203B41FA5}">
                      <a16:colId xmlns:a16="http://schemas.microsoft.com/office/drawing/2014/main" val="4194562785"/>
                    </a:ext>
                  </a:extLst>
                </a:gridCol>
                <a:gridCol w="1789191">
                  <a:extLst>
                    <a:ext uri="{9D8B030D-6E8A-4147-A177-3AD203B41FA5}">
                      <a16:colId xmlns:a16="http://schemas.microsoft.com/office/drawing/2014/main" val="2775354600"/>
                    </a:ext>
                  </a:extLst>
                </a:gridCol>
                <a:gridCol w="1789191">
                  <a:extLst>
                    <a:ext uri="{9D8B030D-6E8A-4147-A177-3AD203B41FA5}">
                      <a16:colId xmlns:a16="http://schemas.microsoft.com/office/drawing/2014/main" val="3675009551"/>
                    </a:ext>
                  </a:extLst>
                </a:gridCol>
              </a:tblGrid>
              <a:tr h="199656">
                <a:tc gridSpan="3">
                  <a:txBody>
                    <a:bodyPr/>
                    <a:lstStyle/>
                    <a:p>
                      <a:pPr algn="l">
                        <a:lnSpc>
                          <a:spcPct val="107000"/>
                        </a:lnSpc>
                        <a:spcAft>
                          <a:spcPts val="800"/>
                        </a:spcAft>
                      </a:pPr>
                      <a:r>
                        <a:rPr lang="en-GB" sz="10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WEEK 1</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93665475"/>
                  </a:ext>
                </a:extLst>
              </a:tr>
              <a:tr h="161013">
                <a:tc rowSpan="2">
                  <a:txBody>
                    <a:bodyPr/>
                    <a:lstStyle/>
                    <a:p>
                      <a:pPr algn="l">
                        <a:lnSpc>
                          <a:spcPct val="107000"/>
                        </a:lnSpc>
                        <a:spcAft>
                          <a:spcPts val="800"/>
                        </a:spcAft>
                      </a:pPr>
                      <a:r>
                        <a:rPr lang="en-GB" sz="1000" b="1" kern="100">
                          <a:effectLst/>
                          <a:latin typeface="Calibri" panose="020F0502020204030204" pitchFamily="34" charset="0"/>
                          <a:ea typeface="Calibri" panose="020F0502020204030204" pitchFamily="34" charset="0"/>
                          <a:cs typeface="Times New Roman" panose="02020603050405020304" pitchFamily="18" charset="0"/>
                        </a:rPr>
                        <a:t>Monday 4th December</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AM </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English Language (105 mins)</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895209"/>
                  </a:ext>
                </a:extLst>
              </a:tr>
              <a:tr h="161013">
                <a:tc vMerge="1">
                  <a:txBody>
                    <a:bodyPr/>
                    <a:lstStyle/>
                    <a:p>
                      <a:endParaRPr lang="en-GB"/>
                    </a:p>
                  </a:txBody>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PM</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Maths Paper 1  (90 mins) </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2157577"/>
                  </a:ext>
                </a:extLst>
              </a:tr>
              <a:tr h="161013">
                <a:tc rowSpan="3">
                  <a:txBody>
                    <a:bodyPr/>
                    <a:lstStyle/>
                    <a:p>
                      <a:pPr algn="l">
                        <a:lnSpc>
                          <a:spcPct val="107000"/>
                        </a:lnSpc>
                        <a:spcAft>
                          <a:spcPts val="800"/>
                        </a:spcAft>
                      </a:pPr>
                      <a:r>
                        <a:rPr lang="en-GB" sz="1000" b="1" kern="100">
                          <a:effectLst/>
                          <a:latin typeface="Calibri" panose="020F0502020204030204" pitchFamily="34" charset="0"/>
                          <a:ea typeface="Calibri" panose="020F0502020204030204" pitchFamily="34" charset="0"/>
                          <a:cs typeface="Times New Roman" panose="02020603050405020304" pitchFamily="18" charset="0"/>
                        </a:rPr>
                        <a:t>Tuesday 5th December </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AM</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English Literature (105 mins) </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333995"/>
                  </a:ext>
                </a:extLst>
              </a:tr>
              <a:tr h="272817">
                <a:tc vMerge="1">
                  <a:txBody>
                    <a:bodyPr/>
                    <a:lstStyle/>
                    <a:p>
                      <a:endParaRPr lang="en-GB"/>
                    </a:p>
                  </a:txBody>
                  <a:tcPr/>
                </a:tc>
                <a:tc rowSpan="2">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PM</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Combined Science - Biology  (75 mins) </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350962"/>
                  </a:ext>
                </a:extLst>
              </a:tr>
              <a:tr h="272817">
                <a:tc vMerge="1">
                  <a:txBody>
                    <a:bodyPr/>
                    <a:lstStyle/>
                    <a:p>
                      <a:endParaRPr lang="en-GB"/>
                    </a:p>
                  </a:txBody>
                  <a:tcPr/>
                </a:tc>
                <a:tc vMerge="1">
                  <a:txBody>
                    <a:bodyPr/>
                    <a:lstStyle/>
                    <a:p>
                      <a:endParaRPr lang="en-GB"/>
                    </a:p>
                  </a:txBody>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Triple Science - Biology  (105 mins)</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2081909"/>
                  </a:ext>
                </a:extLst>
              </a:tr>
              <a:tr h="161013">
                <a:tc rowSpan="3">
                  <a:txBody>
                    <a:bodyPr/>
                    <a:lstStyle/>
                    <a:p>
                      <a:pPr algn="l">
                        <a:lnSpc>
                          <a:spcPct val="107000"/>
                        </a:lnSpc>
                        <a:spcAft>
                          <a:spcPts val="800"/>
                        </a:spcAft>
                      </a:pPr>
                      <a:r>
                        <a:rPr lang="en-GB" sz="1000" b="1" kern="100">
                          <a:effectLst/>
                          <a:latin typeface="Calibri" panose="020F0502020204030204" pitchFamily="34" charset="0"/>
                          <a:ea typeface="Calibri" panose="020F0502020204030204" pitchFamily="34" charset="0"/>
                          <a:cs typeface="Times New Roman" panose="02020603050405020304" pitchFamily="18" charset="0"/>
                        </a:rPr>
                        <a:t>Wednesday 6th December</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AM</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Maths Paper 2  (90 mins)</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6722444"/>
                  </a:ext>
                </a:extLst>
              </a:tr>
              <a:tr h="272817">
                <a:tc vMerge="1">
                  <a:txBody>
                    <a:bodyPr/>
                    <a:lstStyle/>
                    <a:p>
                      <a:endParaRPr lang="en-GB"/>
                    </a:p>
                  </a:txBody>
                  <a:tcPr/>
                </a:tc>
                <a:tc rowSpan="2">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PM</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Combined Science - Chemistry (75 mins) </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3569141"/>
                  </a:ext>
                </a:extLst>
              </a:tr>
              <a:tr h="272817">
                <a:tc vMerge="1">
                  <a:txBody>
                    <a:bodyPr/>
                    <a:lstStyle/>
                    <a:p>
                      <a:endParaRPr lang="en-GB"/>
                    </a:p>
                  </a:txBody>
                  <a:tcPr/>
                </a:tc>
                <a:tc vMerge="1">
                  <a:txBody>
                    <a:bodyPr/>
                    <a:lstStyle/>
                    <a:p>
                      <a:endParaRPr lang="en-GB"/>
                    </a:p>
                  </a:txBody>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Triple Science- Chemistry (105 mins)</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661810"/>
                  </a:ext>
                </a:extLst>
              </a:tr>
              <a:tr h="161013">
                <a:tc rowSpan="3">
                  <a:txBody>
                    <a:bodyPr/>
                    <a:lstStyle/>
                    <a:p>
                      <a:pPr algn="l">
                        <a:lnSpc>
                          <a:spcPct val="107000"/>
                        </a:lnSpc>
                        <a:spcAft>
                          <a:spcPts val="800"/>
                        </a:spcAft>
                      </a:pPr>
                      <a:r>
                        <a:rPr lang="en-GB" sz="1000" b="1" kern="100">
                          <a:effectLst/>
                          <a:latin typeface="Calibri" panose="020F0502020204030204" pitchFamily="34" charset="0"/>
                          <a:ea typeface="Calibri" panose="020F0502020204030204" pitchFamily="34" charset="0"/>
                          <a:cs typeface="Times New Roman" panose="02020603050405020304" pitchFamily="18" charset="0"/>
                        </a:rPr>
                        <a:t>Thursday 7th December </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AM</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Maths Paper 3  (90 mins)</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1999290"/>
                  </a:ext>
                </a:extLst>
              </a:tr>
              <a:tr h="272817">
                <a:tc vMerge="1">
                  <a:txBody>
                    <a:bodyPr/>
                    <a:lstStyle/>
                    <a:p>
                      <a:endParaRPr lang="en-GB"/>
                    </a:p>
                  </a:txBody>
                  <a:tcPr/>
                </a:tc>
                <a:tc rowSpan="2">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PM</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Combined Science - Physics  (75 mins) </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175984"/>
                  </a:ext>
                </a:extLst>
              </a:tr>
              <a:tr h="272817">
                <a:tc vMerge="1">
                  <a:txBody>
                    <a:bodyPr/>
                    <a:lstStyle/>
                    <a:p>
                      <a:endParaRPr lang="en-GB"/>
                    </a:p>
                  </a:txBody>
                  <a:tcPr/>
                </a:tc>
                <a:tc vMerge="1">
                  <a:txBody>
                    <a:bodyPr/>
                    <a:lstStyle/>
                    <a:p>
                      <a:endParaRPr lang="en-GB"/>
                    </a:p>
                  </a:txBody>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Triple Science - Physics  (105 mins)</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236695"/>
                  </a:ext>
                </a:extLst>
              </a:tr>
              <a:tr h="161013">
                <a:tc rowSpan="2">
                  <a:txBody>
                    <a:bodyPr/>
                    <a:lstStyle/>
                    <a:p>
                      <a:pPr algn="l">
                        <a:lnSpc>
                          <a:spcPct val="107000"/>
                        </a:lnSpc>
                        <a:spcAft>
                          <a:spcPts val="800"/>
                        </a:spcAft>
                      </a:pPr>
                      <a:r>
                        <a:rPr lang="en-GB" sz="1000" b="1" kern="100">
                          <a:effectLst/>
                          <a:latin typeface="Calibri" panose="020F0502020204030204" pitchFamily="34" charset="0"/>
                          <a:ea typeface="Calibri" panose="020F0502020204030204" pitchFamily="34" charset="0"/>
                          <a:cs typeface="Times New Roman" panose="02020603050405020304" pitchFamily="18" charset="0"/>
                        </a:rPr>
                        <a:t>Friday 8th December </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AM</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History Paper 1  (120 mins)</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9440099"/>
                  </a:ext>
                </a:extLst>
              </a:tr>
              <a:tr h="272817">
                <a:tc vMerge="1">
                  <a:txBody>
                    <a:bodyPr/>
                    <a:lstStyle/>
                    <a:p>
                      <a:endParaRPr lang="en-GB"/>
                    </a:p>
                  </a:txBody>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PM</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Geography Paper 1  (90 mins)</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01216"/>
                  </a:ext>
                </a:extLst>
              </a:tr>
              <a:tr h="199656">
                <a:tc gridSpan="3">
                  <a:txBody>
                    <a:bodyPr/>
                    <a:lstStyle/>
                    <a:p>
                      <a:pPr algn="l">
                        <a:lnSpc>
                          <a:spcPct val="107000"/>
                        </a:lnSpc>
                        <a:spcAft>
                          <a:spcPts val="800"/>
                        </a:spcAft>
                      </a:pPr>
                      <a:r>
                        <a:rPr lang="en-GB" sz="1000" b="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WEEK 2</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26549335"/>
                  </a:ext>
                </a:extLst>
              </a:tr>
              <a:tr h="272817">
                <a:tc rowSpan="2">
                  <a:txBody>
                    <a:bodyPr/>
                    <a:lstStyle/>
                    <a:p>
                      <a:pPr algn="l">
                        <a:lnSpc>
                          <a:spcPct val="107000"/>
                        </a:lnSpc>
                        <a:spcAft>
                          <a:spcPts val="800"/>
                        </a:spcAft>
                      </a:pPr>
                      <a:r>
                        <a:rPr lang="en-GB" sz="1000" b="1" kern="100">
                          <a:effectLst/>
                          <a:latin typeface="Calibri" panose="020F0502020204030204" pitchFamily="34" charset="0"/>
                          <a:ea typeface="Calibri" panose="020F0502020204030204" pitchFamily="34" charset="0"/>
                          <a:cs typeface="Times New Roman" panose="02020603050405020304" pitchFamily="18" charset="0"/>
                        </a:rPr>
                        <a:t>Monday 11th December</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AM</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French Listening &amp; Reading  (80/105 mins) </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6493492"/>
                  </a:ext>
                </a:extLst>
              </a:tr>
              <a:tr h="161013">
                <a:tc vMerge="1">
                  <a:txBody>
                    <a:bodyPr/>
                    <a:lstStyle/>
                    <a:p>
                      <a:endParaRPr lang="en-GB"/>
                    </a:p>
                  </a:txBody>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PM</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Business paper 1- (90 mins) </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221257"/>
                  </a:ext>
                </a:extLst>
              </a:tr>
              <a:tr h="161013">
                <a:tc rowSpan="4">
                  <a:txBody>
                    <a:bodyPr/>
                    <a:lstStyle/>
                    <a:p>
                      <a:pPr algn="l">
                        <a:lnSpc>
                          <a:spcPct val="107000"/>
                        </a:lnSpc>
                        <a:spcAft>
                          <a:spcPts val="800"/>
                        </a:spcAft>
                      </a:pPr>
                      <a:r>
                        <a:rPr lang="en-GB" sz="1000" b="1" kern="100">
                          <a:effectLst/>
                          <a:latin typeface="Calibri" panose="020F0502020204030204" pitchFamily="34" charset="0"/>
                          <a:ea typeface="Calibri" panose="020F0502020204030204" pitchFamily="34" charset="0"/>
                          <a:cs typeface="Times New Roman" panose="02020603050405020304" pitchFamily="18" charset="0"/>
                        </a:rPr>
                        <a:t>Tuesday 12th December </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AM</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PE papers 1&amp;2 -  (120 mins)</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1105186"/>
                  </a:ext>
                </a:extLst>
              </a:tr>
              <a:tr h="161013">
                <a:tc vMerge="1">
                  <a:txBody>
                    <a:bodyPr/>
                    <a:lstStyle/>
                    <a:p>
                      <a:endParaRPr lang="en-GB"/>
                    </a:p>
                  </a:txBody>
                  <a:tcPr/>
                </a:tc>
                <a:tc vMerge="1">
                  <a:txBody>
                    <a:bodyPr/>
                    <a:lstStyle/>
                    <a:p>
                      <a:endParaRPr lang="en-GB"/>
                    </a:p>
                  </a:txBody>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RE paper 1&amp;2  (105 mins)</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9002377"/>
                  </a:ext>
                </a:extLst>
              </a:tr>
              <a:tr h="161013">
                <a:tc vMerge="1">
                  <a:txBody>
                    <a:bodyPr/>
                    <a:lstStyle/>
                    <a:p>
                      <a:endParaRPr lang="en-GB"/>
                    </a:p>
                  </a:txBody>
                  <a:tcPr/>
                </a:tc>
                <a:tc vMerge="1">
                  <a:txBody>
                    <a:bodyPr/>
                    <a:lstStyle/>
                    <a:p>
                      <a:endParaRPr lang="en-GB"/>
                    </a:p>
                  </a:txBody>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Music -  (90 mins) (CD)</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285335"/>
                  </a:ext>
                </a:extLst>
              </a:tr>
              <a:tr h="161013">
                <a:tc vMerge="1">
                  <a:txBody>
                    <a:bodyPr/>
                    <a:lstStyle/>
                    <a:p>
                      <a:endParaRPr lang="en-GB"/>
                    </a:p>
                  </a:txBody>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PM</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French Writing  (60/75 mins) </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8013081"/>
                  </a:ext>
                </a:extLst>
              </a:tr>
              <a:tr h="272817">
                <a:tc rowSpan="3">
                  <a:txBody>
                    <a:bodyPr/>
                    <a:lstStyle/>
                    <a:p>
                      <a:pPr algn="l">
                        <a:lnSpc>
                          <a:spcPct val="107000"/>
                        </a:lnSpc>
                        <a:spcAft>
                          <a:spcPts val="800"/>
                        </a:spcAft>
                      </a:pPr>
                      <a:r>
                        <a:rPr lang="en-GB" sz="1000" b="1" kern="100">
                          <a:effectLst/>
                          <a:latin typeface="Calibri" panose="020F0502020204030204" pitchFamily="34" charset="0"/>
                          <a:ea typeface="Calibri" panose="020F0502020204030204" pitchFamily="34" charset="0"/>
                          <a:cs typeface="Times New Roman" panose="02020603050405020304" pitchFamily="18" charset="0"/>
                        </a:rPr>
                        <a:t>Wednesday 13th December</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AM</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Design &amp; Technology  (120 mins)</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8453787"/>
                  </a:ext>
                </a:extLst>
              </a:tr>
              <a:tr h="161013">
                <a:tc vMerge="1">
                  <a:txBody>
                    <a:bodyPr/>
                    <a:lstStyle/>
                    <a:p>
                      <a:endParaRPr lang="en-GB"/>
                    </a:p>
                  </a:txBody>
                  <a:tcPr/>
                </a:tc>
                <a:tc vMerge="1">
                  <a:txBody>
                    <a:bodyPr/>
                    <a:lstStyle/>
                    <a:p>
                      <a:endParaRPr lang="en-GB"/>
                    </a:p>
                  </a:txBody>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Engineering  (75 mins) </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4493601"/>
                  </a:ext>
                </a:extLst>
              </a:tr>
              <a:tr h="272817">
                <a:tc vMerge="1">
                  <a:txBody>
                    <a:bodyPr/>
                    <a:lstStyle/>
                    <a:p>
                      <a:endParaRPr lang="en-GB"/>
                    </a:p>
                  </a:txBody>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PM</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Geography Paper 2  (75 mins)</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2676941"/>
                  </a:ext>
                </a:extLst>
              </a:tr>
              <a:tr h="272817">
                <a:tc rowSpan="3">
                  <a:txBody>
                    <a:bodyPr/>
                    <a:lstStyle/>
                    <a:p>
                      <a:pPr algn="l">
                        <a:lnSpc>
                          <a:spcPct val="107000"/>
                        </a:lnSpc>
                        <a:spcAft>
                          <a:spcPts val="800"/>
                        </a:spcAft>
                      </a:pPr>
                      <a:r>
                        <a:rPr lang="en-GB" sz="1000" b="1" kern="100">
                          <a:effectLst/>
                          <a:latin typeface="Calibri" panose="020F0502020204030204" pitchFamily="34" charset="0"/>
                          <a:ea typeface="Calibri" panose="020F0502020204030204" pitchFamily="34" charset="0"/>
                          <a:cs typeface="Times New Roman" panose="02020603050405020304" pitchFamily="18" charset="0"/>
                        </a:rPr>
                        <a:t>Thursday 14th December </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AM</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Computer Science Paper 2 (120 mins) ONLINE </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8825999"/>
                  </a:ext>
                </a:extLst>
              </a:tr>
              <a:tr h="161013">
                <a:tc vMerge="1">
                  <a:txBody>
                    <a:bodyPr/>
                    <a:lstStyle/>
                    <a:p>
                      <a:endParaRPr lang="en-GB"/>
                    </a:p>
                  </a:txBody>
                  <a:tcPr/>
                </a:tc>
                <a:tc vMerge="1">
                  <a:txBody>
                    <a:bodyPr/>
                    <a:lstStyle/>
                    <a:p>
                      <a:endParaRPr lang="en-GB"/>
                    </a:p>
                  </a:txBody>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Food &amp; Nutrition  (105 mins) </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6126972"/>
                  </a:ext>
                </a:extLst>
              </a:tr>
              <a:tr h="161013">
                <a:tc vMerge="1">
                  <a:txBody>
                    <a:bodyPr/>
                    <a:lstStyle/>
                    <a:p>
                      <a:endParaRPr lang="en-GB"/>
                    </a:p>
                  </a:txBody>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PM</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History Paper 2 (60 mins)</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8795339"/>
                  </a:ext>
                </a:extLst>
              </a:tr>
              <a:tr h="272817">
                <a:tc>
                  <a:txBody>
                    <a:bodyPr/>
                    <a:lstStyle/>
                    <a:p>
                      <a:pPr algn="l">
                        <a:lnSpc>
                          <a:spcPct val="107000"/>
                        </a:lnSpc>
                        <a:spcAft>
                          <a:spcPts val="800"/>
                        </a:spcAft>
                      </a:pPr>
                      <a:r>
                        <a:rPr lang="en-GB" sz="1000" b="1" kern="100">
                          <a:effectLst/>
                          <a:latin typeface="Calibri" panose="020F0502020204030204" pitchFamily="34" charset="0"/>
                          <a:ea typeface="Calibri" panose="020F0502020204030204" pitchFamily="34" charset="0"/>
                          <a:cs typeface="Times New Roman" panose="02020603050405020304" pitchFamily="18" charset="0"/>
                        </a:rPr>
                        <a:t>Friday 15th December </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AM</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GB" sz="1000" kern="100">
                          <a:effectLst/>
                          <a:latin typeface="Calibri" panose="020F0502020204030204" pitchFamily="34" charset="0"/>
                          <a:ea typeface="Calibri" panose="020F0502020204030204" pitchFamily="34" charset="0"/>
                          <a:cs typeface="Times New Roman" panose="02020603050405020304" pitchFamily="18" charset="0"/>
                        </a:rPr>
                        <a:t>Computer Science Paper 1 (90 mins)</a:t>
                      </a:r>
                      <a:endParaRPr lang="en-GB"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37960" marR="37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2773354"/>
                  </a:ext>
                </a:extLst>
              </a:tr>
            </a:tbl>
          </a:graphicData>
        </a:graphic>
      </p:graphicFrame>
      <p:sp>
        <p:nvSpPr>
          <p:cNvPr id="6" name="Title 5">
            <a:extLst>
              <a:ext uri="{FF2B5EF4-FFF2-40B4-BE49-F238E27FC236}">
                <a16:creationId xmlns:a16="http://schemas.microsoft.com/office/drawing/2014/main" id="{C94727E7-981A-9BA2-C743-978E15F57C1F}"/>
              </a:ext>
            </a:extLst>
          </p:cNvPr>
          <p:cNvSpPr>
            <a:spLocks noGrp="1"/>
          </p:cNvSpPr>
          <p:nvPr>
            <p:ph type="title"/>
          </p:nvPr>
        </p:nvSpPr>
        <p:spPr/>
        <p:txBody>
          <a:bodyPr/>
          <a:lstStyle/>
          <a:p>
            <a:r>
              <a:rPr lang="en-GB"/>
              <a:t>Mock timetable</a:t>
            </a:r>
          </a:p>
        </p:txBody>
      </p:sp>
      <p:sp>
        <p:nvSpPr>
          <p:cNvPr id="7" name="Text Placeholder 6">
            <a:extLst>
              <a:ext uri="{FF2B5EF4-FFF2-40B4-BE49-F238E27FC236}">
                <a16:creationId xmlns:a16="http://schemas.microsoft.com/office/drawing/2014/main" id="{A890A5D3-B088-2381-73EA-C5285A0C59DC}"/>
              </a:ext>
            </a:extLst>
          </p:cNvPr>
          <p:cNvSpPr>
            <a:spLocks noGrp="1"/>
          </p:cNvSpPr>
          <p:nvPr>
            <p:ph type="body" idx="1"/>
          </p:nvPr>
        </p:nvSpPr>
        <p:spPr/>
        <p:txBody>
          <a:bodyPr/>
          <a:lstStyle/>
          <a:p>
            <a:r>
              <a:rPr lang="en-GB" sz="2000">
                <a:solidFill>
                  <a:schemeClr val="tx1"/>
                </a:solidFill>
                <a:latin typeface="+mn-lt"/>
              </a:rPr>
              <a:t>This is where you should begin with planning a revision timetable</a:t>
            </a:r>
          </a:p>
        </p:txBody>
      </p:sp>
    </p:spTree>
    <p:extLst>
      <p:ext uri="{BB962C8B-B14F-4D97-AF65-F5344CB8AC3E}">
        <p14:creationId xmlns:p14="http://schemas.microsoft.com/office/powerpoint/2010/main" val="36319605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E27C62-A08B-2A5D-15E7-EB35DEE3FE0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8675" y="882134"/>
            <a:ext cx="4297506" cy="5660130"/>
          </a:xfrm>
          <a:prstGeom prst="rect">
            <a:avLst/>
          </a:prstGeom>
        </p:spPr>
      </p:pic>
      <p:pic>
        <p:nvPicPr>
          <p:cNvPr id="6" name="Picture 5">
            <a:extLst>
              <a:ext uri="{FF2B5EF4-FFF2-40B4-BE49-F238E27FC236}">
                <a16:creationId xmlns:a16="http://schemas.microsoft.com/office/drawing/2014/main" id="{8DE3CE70-CD0B-1FC2-5E61-CFC337AA15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14654" y="1025236"/>
            <a:ext cx="4076549" cy="5517028"/>
          </a:xfrm>
          <a:prstGeom prst="rect">
            <a:avLst/>
          </a:prstGeom>
        </p:spPr>
      </p:pic>
      <p:sp>
        <p:nvSpPr>
          <p:cNvPr id="2" name="Title 1">
            <a:extLst>
              <a:ext uri="{FF2B5EF4-FFF2-40B4-BE49-F238E27FC236}">
                <a16:creationId xmlns:a16="http://schemas.microsoft.com/office/drawing/2014/main" id="{B055F899-C3E7-F6A4-6588-94FE644D2D75}"/>
              </a:ext>
            </a:extLst>
          </p:cNvPr>
          <p:cNvSpPr>
            <a:spLocks noGrp="1"/>
          </p:cNvSpPr>
          <p:nvPr>
            <p:ph type="title"/>
          </p:nvPr>
        </p:nvSpPr>
        <p:spPr>
          <a:xfrm>
            <a:off x="415600" y="118534"/>
            <a:ext cx="11360800" cy="763600"/>
          </a:xfrm>
        </p:spPr>
        <p:txBody>
          <a:bodyPr/>
          <a:lstStyle/>
          <a:p>
            <a:r>
              <a:rPr lang="en-GB" sz="2000" b="1">
                <a:solidFill>
                  <a:srgbClr val="002060"/>
                </a:solidFill>
              </a:rPr>
              <a:t>All students have been given multiple copies of these timetables…they should choose which they prefer…or even make their own.</a:t>
            </a:r>
          </a:p>
        </p:txBody>
      </p:sp>
    </p:spTree>
    <p:extLst>
      <p:ext uri="{BB962C8B-B14F-4D97-AF65-F5344CB8AC3E}">
        <p14:creationId xmlns:p14="http://schemas.microsoft.com/office/powerpoint/2010/main" val="39173936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7200" u="sng">
                <a:solidFill>
                  <a:srgbClr val="002060"/>
                </a:solidFill>
              </a:rPr>
              <a:t>First task…</a:t>
            </a:r>
          </a:p>
        </p:txBody>
      </p:sp>
      <p:sp>
        <p:nvSpPr>
          <p:cNvPr id="3" name="Content Placeholder 2"/>
          <p:cNvSpPr>
            <a:spLocks noGrp="1"/>
          </p:cNvSpPr>
          <p:nvPr>
            <p:ph idx="1"/>
          </p:nvPr>
        </p:nvSpPr>
        <p:spPr>
          <a:xfrm>
            <a:off x="415600" y="2285999"/>
            <a:ext cx="11360800" cy="3805833"/>
          </a:xfrm>
        </p:spPr>
        <p:txBody>
          <a:bodyPr>
            <a:noAutofit/>
          </a:bodyPr>
          <a:lstStyle/>
          <a:p>
            <a:pPr>
              <a:buClr>
                <a:schemeClr val="tx2">
                  <a:lumMod val="75000"/>
                </a:schemeClr>
              </a:buClr>
              <a:buSzPct val="92000"/>
              <a:buFont typeface="Arial" panose="020B0604020202020204" pitchFamily="34" charset="0"/>
              <a:buChar char="•"/>
            </a:pPr>
            <a:r>
              <a:rPr lang="en-GB" sz="2800">
                <a:solidFill>
                  <a:schemeClr val="tx1"/>
                </a:solidFill>
                <a:latin typeface="+mn-lt"/>
              </a:rPr>
              <a:t>List all the subjects that you need to do revision for.</a:t>
            </a:r>
          </a:p>
          <a:p>
            <a:pPr>
              <a:buClr>
                <a:schemeClr val="tx2">
                  <a:lumMod val="75000"/>
                </a:schemeClr>
              </a:buClr>
              <a:buSzPct val="92000"/>
              <a:buFont typeface="Arial" panose="020B0604020202020204" pitchFamily="34" charset="0"/>
              <a:buChar char="•"/>
            </a:pPr>
            <a:r>
              <a:rPr lang="en-GB" sz="2800">
                <a:solidFill>
                  <a:schemeClr val="tx1"/>
                </a:solidFill>
                <a:latin typeface="+mn-lt"/>
              </a:rPr>
              <a:t>Now rank them in order, with the first being the subject in which you need to do the most revision.  </a:t>
            </a:r>
          </a:p>
          <a:p>
            <a:pPr>
              <a:buClr>
                <a:schemeClr val="tx2">
                  <a:lumMod val="75000"/>
                </a:schemeClr>
              </a:buClr>
              <a:buSzPct val="92000"/>
              <a:buFont typeface="Arial" panose="020B0604020202020204" pitchFamily="34" charset="0"/>
              <a:buChar char="•"/>
            </a:pPr>
            <a:r>
              <a:rPr lang="en-GB" sz="2800">
                <a:solidFill>
                  <a:schemeClr val="tx1"/>
                </a:solidFill>
                <a:latin typeface="+mn-lt"/>
              </a:rPr>
              <a:t>Discuss this with teachers if you need to.</a:t>
            </a:r>
          </a:p>
          <a:p>
            <a:pPr>
              <a:buClr>
                <a:schemeClr val="tx2">
                  <a:lumMod val="75000"/>
                </a:schemeClr>
              </a:buClr>
              <a:buSzPct val="92000"/>
              <a:buFont typeface="Arial" panose="020B0604020202020204" pitchFamily="34" charset="0"/>
              <a:buChar char="•"/>
            </a:pPr>
            <a:r>
              <a:rPr lang="en-GB" sz="2800">
                <a:solidFill>
                  <a:schemeClr val="tx1"/>
                </a:solidFill>
                <a:latin typeface="+mn-lt"/>
              </a:rPr>
              <a:t>See example on next slide.</a:t>
            </a:r>
          </a:p>
        </p:txBody>
      </p:sp>
    </p:spTree>
    <p:extLst>
      <p:ext uri="{BB962C8B-B14F-4D97-AF65-F5344CB8AC3E}">
        <p14:creationId xmlns:p14="http://schemas.microsoft.com/office/powerpoint/2010/main" val="1869830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296396" y="1354316"/>
            <a:ext cx="4930698" cy="4173027"/>
          </a:xfrm>
          <a:prstGeom prst="wedgeRectCallout">
            <a:avLst>
              <a:gd name="adj1" fmla="val 26857"/>
              <a:gd name="adj2" fmla="val 48626"/>
            </a:avLst>
          </a:prstGeom>
          <a:solidFill>
            <a:srgbClr val="00206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GB" sz="2000" b="1">
                <a:solidFill>
                  <a:schemeClr val="bg1"/>
                </a:solidFill>
                <a:latin typeface="Arial" panose="020B0604020202020204" pitchFamily="34" charset="0"/>
                <a:cs typeface="Arial" panose="020B0604020202020204" pitchFamily="34" charset="0"/>
              </a:rPr>
              <a:t>Example 1: </a:t>
            </a:r>
            <a:r>
              <a:rPr lang="en-GB" sz="2000">
                <a:solidFill>
                  <a:schemeClr val="bg1"/>
                </a:solidFill>
                <a:latin typeface="Arial" panose="020B0604020202020204" pitchFamily="34" charset="0"/>
                <a:cs typeface="Arial" panose="020B0604020202020204" pitchFamily="34" charset="0"/>
              </a:rPr>
              <a:t>The skull is made up of a number of different areas that include the parietal (the top of the head), occipital (at the base of the skull near the neck), the frontal (near the forehead), and the temporal (near the temples). The facial bones are part of the skull. The mandible is known more commonly as the jaw with the maxilla being the upper jaw. The eye sockets are called the lacrimal</a:t>
            </a:r>
            <a:r>
              <a:rPr lang="en-GB" sz="2400">
                <a:solidFill>
                  <a:schemeClr val="bg1"/>
                </a:solidFill>
                <a:latin typeface="Arial" panose="020B0604020202020204" pitchFamily="34" charset="0"/>
                <a:cs typeface="Arial" panose="020B0604020202020204" pitchFamily="34" charset="0"/>
              </a:rPr>
              <a:t>.</a:t>
            </a:r>
          </a:p>
        </p:txBody>
      </p:sp>
      <p:sp>
        <p:nvSpPr>
          <p:cNvPr id="7" name="Title 1"/>
          <p:cNvSpPr>
            <a:spLocks noGrp="1"/>
          </p:cNvSpPr>
          <p:nvPr>
            <p:ph type="title"/>
          </p:nvPr>
        </p:nvSpPr>
        <p:spPr>
          <a:xfrm>
            <a:off x="218401" y="293786"/>
            <a:ext cx="11866034" cy="615949"/>
          </a:xfrm>
        </p:spPr>
        <p:txBody>
          <a:bodyPr>
            <a:normAutofit fontScale="90000"/>
          </a:bodyPr>
          <a:lstStyle/>
          <a:p>
            <a:r>
              <a:rPr lang="en-GB" b="1">
                <a:latin typeface="+mn-lt"/>
              </a:rPr>
              <a:t>Ready to Revise: </a:t>
            </a:r>
            <a:r>
              <a:rPr lang="en-GB" sz="2200">
                <a:latin typeface="+mn-lt"/>
              </a:rPr>
              <a:t>How can I use </a:t>
            </a:r>
            <a:r>
              <a:rPr lang="en-GB" sz="2200" b="1">
                <a:latin typeface="+mn-lt"/>
              </a:rPr>
              <a:t>dual coding</a:t>
            </a:r>
            <a:r>
              <a:rPr lang="en-GB" sz="2200">
                <a:latin typeface="+mn-lt"/>
              </a:rPr>
              <a:t> to improve my recall and retention of information?</a:t>
            </a:r>
            <a:br>
              <a:rPr lang="en-GB" sz="3200">
                <a:latin typeface="Comic Sans MS" panose="030F0702030302020204" pitchFamily="66" charset="0"/>
              </a:rPr>
            </a:br>
            <a:endParaRPr lang="en-GB" sz="3100"/>
          </a:p>
        </p:txBody>
      </p:sp>
      <p:pic>
        <p:nvPicPr>
          <p:cNvPr id="8" name="Picture 7"/>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l="45255" t="23201" r="15596" b="21928"/>
          <a:stretch/>
        </p:blipFill>
        <p:spPr>
          <a:xfrm>
            <a:off x="5892409" y="1354317"/>
            <a:ext cx="5664914" cy="4581476"/>
          </a:xfrm>
          <a:prstGeom prst="rect">
            <a:avLst/>
          </a:prstGeom>
        </p:spPr>
      </p:pic>
      <p:sp>
        <p:nvSpPr>
          <p:cNvPr id="9" name="Rectangular Callout 8"/>
          <p:cNvSpPr/>
          <p:nvPr/>
        </p:nvSpPr>
        <p:spPr>
          <a:xfrm>
            <a:off x="110836" y="6030347"/>
            <a:ext cx="11973599" cy="696130"/>
          </a:xfrm>
          <a:prstGeom prst="wedgeRectCallout">
            <a:avLst>
              <a:gd name="adj1" fmla="val -25417"/>
              <a:gd name="adj2" fmla="val -94554"/>
            </a:avLst>
          </a:prstGeom>
          <a:solidFill>
            <a:srgbClr val="00206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Calibri" panose="020F0502020204030204" pitchFamily="34" charset="0"/>
            </a:endParaRPr>
          </a:p>
          <a:p>
            <a:pPr algn="ctr"/>
            <a:r>
              <a:rPr lang="en-GB" sz="2400">
                <a:solidFill>
                  <a:schemeClr val="bg1"/>
                </a:solidFill>
              </a:rPr>
              <a:t>Which example would help you learn the parts of the skull </a:t>
            </a:r>
            <a:r>
              <a:rPr lang="en-GB" sz="2400" b="1">
                <a:solidFill>
                  <a:schemeClr val="bg1"/>
                </a:solidFill>
              </a:rPr>
              <a:t>most effectively</a:t>
            </a:r>
            <a:r>
              <a:rPr lang="en-GB" sz="2400">
                <a:solidFill>
                  <a:schemeClr val="bg1"/>
                </a:solidFill>
              </a:rPr>
              <a:t>?</a:t>
            </a:r>
            <a:r>
              <a:rPr lang="en-GB" sz="2400" i="1">
                <a:solidFill>
                  <a:schemeClr val="bg1"/>
                </a:solidFill>
              </a:rPr>
              <a:t> Why?</a:t>
            </a:r>
          </a:p>
          <a:p>
            <a:pPr algn="ctr"/>
            <a:endParaRPr lang="en-GB" sz="2400" b="1">
              <a:latin typeface="Calibri" panose="020F0502020204030204" pitchFamily="34" charset="0"/>
            </a:endParaRPr>
          </a:p>
        </p:txBody>
      </p:sp>
      <p:sp>
        <p:nvSpPr>
          <p:cNvPr id="2" name="TextBox 1"/>
          <p:cNvSpPr txBox="1"/>
          <p:nvPr/>
        </p:nvSpPr>
        <p:spPr>
          <a:xfrm>
            <a:off x="6151418" y="1354316"/>
            <a:ext cx="1773383" cy="461665"/>
          </a:xfrm>
          <a:prstGeom prst="rect">
            <a:avLst/>
          </a:prstGeom>
          <a:noFill/>
        </p:spPr>
        <p:txBody>
          <a:bodyPr wrap="square" rtlCol="0">
            <a:spAutoFit/>
          </a:bodyPr>
          <a:lstStyle/>
          <a:p>
            <a:r>
              <a:rPr lang="en-GB" sz="2400" b="1"/>
              <a:t>Example 2</a:t>
            </a:r>
          </a:p>
        </p:txBody>
      </p:sp>
    </p:spTree>
    <p:extLst>
      <p:ext uri="{BB962C8B-B14F-4D97-AF65-F5344CB8AC3E}">
        <p14:creationId xmlns:p14="http://schemas.microsoft.com/office/powerpoint/2010/main" val="5143231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solidFill>
                  <a:srgbClr val="002060"/>
                </a:solidFill>
              </a:rPr>
              <a:t>An example:</a:t>
            </a:r>
          </a:p>
        </p:txBody>
      </p:sp>
      <p:sp>
        <p:nvSpPr>
          <p:cNvPr id="3" name="Content Placeholder 2"/>
          <p:cNvSpPr>
            <a:spLocks noGrp="1"/>
          </p:cNvSpPr>
          <p:nvPr>
            <p:ph sz="half" idx="1"/>
          </p:nvPr>
        </p:nvSpPr>
        <p:spPr>
          <a:xfrm>
            <a:off x="542251" y="1650575"/>
            <a:ext cx="4184035" cy="3880772"/>
          </a:xfrm>
        </p:spPr>
        <p:txBody>
          <a:bodyPr>
            <a:noAutofit/>
          </a:bodyPr>
          <a:lstStyle/>
          <a:p>
            <a:pPr marL="0" indent="0">
              <a:buNone/>
            </a:pPr>
            <a:r>
              <a:rPr lang="en-GB" sz="2400">
                <a:solidFill>
                  <a:schemeClr val="tx1"/>
                </a:solidFill>
              </a:rPr>
              <a:t>Subjects to revise for:</a:t>
            </a:r>
          </a:p>
          <a:p>
            <a:pPr>
              <a:buClr>
                <a:schemeClr val="tx2">
                  <a:lumMod val="75000"/>
                </a:schemeClr>
              </a:buClr>
              <a:buSzPct val="92000"/>
              <a:buFont typeface="Arial" panose="020B0604020202020204" pitchFamily="34" charset="0"/>
              <a:buChar char="•"/>
            </a:pPr>
            <a:r>
              <a:rPr lang="en-GB" sz="2400">
                <a:solidFill>
                  <a:schemeClr val="tx1"/>
                </a:solidFill>
              </a:rPr>
              <a:t>Maths</a:t>
            </a:r>
          </a:p>
          <a:p>
            <a:pPr>
              <a:buClr>
                <a:schemeClr val="tx2">
                  <a:lumMod val="75000"/>
                </a:schemeClr>
              </a:buClr>
              <a:buSzPct val="92000"/>
              <a:buFont typeface="Arial" panose="020B0604020202020204" pitchFamily="34" charset="0"/>
              <a:buChar char="•"/>
            </a:pPr>
            <a:r>
              <a:rPr lang="en-GB" sz="2400">
                <a:solidFill>
                  <a:schemeClr val="tx1"/>
                </a:solidFill>
              </a:rPr>
              <a:t>English</a:t>
            </a:r>
          </a:p>
          <a:p>
            <a:pPr>
              <a:buClr>
                <a:schemeClr val="tx2">
                  <a:lumMod val="75000"/>
                </a:schemeClr>
              </a:buClr>
              <a:buSzPct val="92000"/>
              <a:buFont typeface="Arial" panose="020B0604020202020204" pitchFamily="34" charset="0"/>
              <a:buChar char="•"/>
            </a:pPr>
            <a:r>
              <a:rPr lang="en-GB" sz="2400">
                <a:solidFill>
                  <a:schemeClr val="tx1"/>
                </a:solidFill>
              </a:rPr>
              <a:t>Science</a:t>
            </a:r>
          </a:p>
          <a:p>
            <a:pPr>
              <a:buClr>
                <a:schemeClr val="tx2">
                  <a:lumMod val="75000"/>
                </a:schemeClr>
              </a:buClr>
              <a:buSzPct val="92000"/>
              <a:buFont typeface="Arial" panose="020B0604020202020204" pitchFamily="34" charset="0"/>
              <a:buChar char="•"/>
            </a:pPr>
            <a:r>
              <a:rPr lang="en-GB" sz="2400">
                <a:solidFill>
                  <a:schemeClr val="tx1"/>
                </a:solidFill>
              </a:rPr>
              <a:t>Geography</a:t>
            </a:r>
          </a:p>
          <a:p>
            <a:pPr>
              <a:buClr>
                <a:schemeClr val="tx2">
                  <a:lumMod val="75000"/>
                </a:schemeClr>
              </a:buClr>
              <a:buSzPct val="92000"/>
              <a:buFont typeface="Arial" panose="020B0604020202020204" pitchFamily="34" charset="0"/>
              <a:buChar char="•"/>
            </a:pPr>
            <a:r>
              <a:rPr lang="en-GB" sz="2400">
                <a:solidFill>
                  <a:schemeClr val="tx1"/>
                </a:solidFill>
              </a:rPr>
              <a:t>RE</a:t>
            </a:r>
          </a:p>
          <a:p>
            <a:pPr>
              <a:buClr>
                <a:schemeClr val="tx2">
                  <a:lumMod val="75000"/>
                </a:schemeClr>
              </a:buClr>
              <a:buSzPct val="92000"/>
              <a:buFont typeface="Arial" panose="020B0604020202020204" pitchFamily="34" charset="0"/>
              <a:buChar char="•"/>
            </a:pPr>
            <a:r>
              <a:rPr lang="en-GB" sz="2400">
                <a:solidFill>
                  <a:schemeClr val="tx1"/>
                </a:solidFill>
              </a:rPr>
              <a:t>Music</a:t>
            </a:r>
          </a:p>
          <a:p>
            <a:pPr>
              <a:buClr>
                <a:schemeClr val="tx2">
                  <a:lumMod val="75000"/>
                </a:schemeClr>
              </a:buClr>
              <a:buSzPct val="92000"/>
              <a:buFont typeface="Arial" panose="020B0604020202020204" pitchFamily="34" charset="0"/>
              <a:buChar char="•"/>
            </a:pPr>
            <a:r>
              <a:rPr lang="en-GB" sz="2400">
                <a:solidFill>
                  <a:schemeClr val="tx1"/>
                </a:solidFill>
              </a:rPr>
              <a:t>Business Studies</a:t>
            </a:r>
          </a:p>
        </p:txBody>
      </p:sp>
      <p:sp>
        <p:nvSpPr>
          <p:cNvPr id="4" name="Content Placeholder 3"/>
          <p:cNvSpPr>
            <a:spLocks noGrp="1"/>
          </p:cNvSpPr>
          <p:nvPr>
            <p:ph sz="half" idx="2"/>
          </p:nvPr>
        </p:nvSpPr>
        <p:spPr>
          <a:xfrm>
            <a:off x="6647516" y="1650574"/>
            <a:ext cx="5128884" cy="3880773"/>
          </a:xfrm>
        </p:spPr>
        <p:txBody>
          <a:bodyPr>
            <a:noAutofit/>
          </a:bodyPr>
          <a:lstStyle/>
          <a:p>
            <a:pPr marL="0" indent="0">
              <a:buNone/>
            </a:pPr>
            <a:r>
              <a:rPr lang="en-GB" sz="2400">
                <a:solidFill>
                  <a:schemeClr val="tx1"/>
                </a:solidFill>
              </a:rPr>
              <a:t>Rank order (most revision needed)</a:t>
            </a:r>
          </a:p>
          <a:p>
            <a:pPr marL="0" indent="0">
              <a:buNone/>
            </a:pPr>
            <a:r>
              <a:rPr lang="en-GB" sz="2400">
                <a:solidFill>
                  <a:schemeClr val="tx1"/>
                </a:solidFill>
              </a:rPr>
              <a:t>1</a:t>
            </a:r>
            <a:r>
              <a:rPr lang="en-GB" sz="2400" baseline="30000">
                <a:solidFill>
                  <a:schemeClr val="tx1"/>
                </a:solidFill>
              </a:rPr>
              <a:t>st</a:t>
            </a:r>
            <a:r>
              <a:rPr lang="en-GB" sz="2400">
                <a:solidFill>
                  <a:schemeClr val="tx1"/>
                </a:solidFill>
              </a:rPr>
              <a:t>. Science</a:t>
            </a:r>
          </a:p>
          <a:p>
            <a:pPr marL="0" indent="0">
              <a:buNone/>
            </a:pPr>
            <a:r>
              <a:rPr lang="en-GB" sz="2400">
                <a:solidFill>
                  <a:schemeClr val="tx1"/>
                </a:solidFill>
              </a:rPr>
              <a:t>2</a:t>
            </a:r>
            <a:r>
              <a:rPr lang="en-GB" sz="2400" baseline="30000">
                <a:solidFill>
                  <a:schemeClr val="tx1"/>
                </a:solidFill>
              </a:rPr>
              <a:t>nd</a:t>
            </a:r>
            <a:r>
              <a:rPr lang="en-GB" sz="2400">
                <a:solidFill>
                  <a:schemeClr val="tx1"/>
                </a:solidFill>
              </a:rPr>
              <a:t>. Maths</a:t>
            </a:r>
          </a:p>
          <a:p>
            <a:pPr marL="0" indent="0">
              <a:buNone/>
            </a:pPr>
            <a:r>
              <a:rPr lang="en-GB" sz="2400">
                <a:solidFill>
                  <a:schemeClr val="tx1"/>
                </a:solidFill>
              </a:rPr>
              <a:t>3</a:t>
            </a:r>
            <a:r>
              <a:rPr lang="en-GB" sz="2400" baseline="30000">
                <a:solidFill>
                  <a:schemeClr val="tx1"/>
                </a:solidFill>
              </a:rPr>
              <a:t>rd</a:t>
            </a:r>
            <a:r>
              <a:rPr lang="en-GB" sz="2400">
                <a:solidFill>
                  <a:schemeClr val="tx1"/>
                </a:solidFill>
              </a:rPr>
              <a:t>. Geography</a:t>
            </a:r>
          </a:p>
          <a:p>
            <a:pPr marL="0" indent="0">
              <a:buNone/>
            </a:pPr>
            <a:r>
              <a:rPr lang="en-GB" sz="2400">
                <a:solidFill>
                  <a:schemeClr val="tx1"/>
                </a:solidFill>
              </a:rPr>
              <a:t>4</a:t>
            </a:r>
            <a:r>
              <a:rPr lang="en-GB" sz="2400" baseline="30000">
                <a:solidFill>
                  <a:schemeClr val="tx1"/>
                </a:solidFill>
              </a:rPr>
              <a:t>th</a:t>
            </a:r>
            <a:r>
              <a:rPr lang="en-GB" sz="2400">
                <a:solidFill>
                  <a:schemeClr val="tx1"/>
                </a:solidFill>
              </a:rPr>
              <a:t>. English</a:t>
            </a:r>
          </a:p>
          <a:p>
            <a:pPr marL="0" indent="0">
              <a:buNone/>
            </a:pPr>
            <a:r>
              <a:rPr lang="en-GB" sz="2400">
                <a:solidFill>
                  <a:schemeClr val="tx1"/>
                </a:solidFill>
              </a:rPr>
              <a:t>5</a:t>
            </a:r>
            <a:r>
              <a:rPr lang="en-GB" sz="2400" baseline="30000">
                <a:solidFill>
                  <a:schemeClr val="tx1"/>
                </a:solidFill>
              </a:rPr>
              <a:t>th</a:t>
            </a:r>
            <a:r>
              <a:rPr lang="en-GB" sz="2400">
                <a:solidFill>
                  <a:schemeClr val="tx1"/>
                </a:solidFill>
              </a:rPr>
              <a:t>. Business Studies</a:t>
            </a:r>
          </a:p>
          <a:p>
            <a:pPr marL="0" indent="0">
              <a:buNone/>
            </a:pPr>
            <a:r>
              <a:rPr lang="en-GB" sz="2400">
                <a:solidFill>
                  <a:schemeClr val="tx1"/>
                </a:solidFill>
              </a:rPr>
              <a:t>6</a:t>
            </a:r>
            <a:r>
              <a:rPr lang="en-GB" sz="2400" baseline="30000">
                <a:solidFill>
                  <a:schemeClr val="tx1"/>
                </a:solidFill>
              </a:rPr>
              <a:t>th</a:t>
            </a:r>
            <a:r>
              <a:rPr lang="en-GB" sz="2400">
                <a:solidFill>
                  <a:schemeClr val="tx1"/>
                </a:solidFill>
              </a:rPr>
              <a:t>. Music</a:t>
            </a:r>
          </a:p>
          <a:p>
            <a:pPr marL="0" indent="0">
              <a:buNone/>
            </a:pPr>
            <a:r>
              <a:rPr lang="en-GB" sz="2400">
                <a:solidFill>
                  <a:schemeClr val="tx1"/>
                </a:solidFill>
              </a:rPr>
              <a:t>7</a:t>
            </a:r>
            <a:r>
              <a:rPr lang="en-GB" sz="2400" baseline="30000">
                <a:solidFill>
                  <a:schemeClr val="tx1"/>
                </a:solidFill>
              </a:rPr>
              <a:t>th</a:t>
            </a:r>
            <a:r>
              <a:rPr lang="en-GB" sz="2400">
                <a:solidFill>
                  <a:schemeClr val="tx1"/>
                </a:solidFill>
              </a:rPr>
              <a:t>. RE</a:t>
            </a:r>
          </a:p>
        </p:txBody>
      </p:sp>
      <p:sp>
        <p:nvSpPr>
          <p:cNvPr id="5" name="Right Arrow 4"/>
          <p:cNvSpPr/>
          <p:nvPr/>
        </p:nvSpPr>
        <p:spPr>
          <a:xfrm>
            <a:off x="4331295" y="2627792"/>
            <a:ext cx="1962912" cy="1926336"/>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61106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067" y="280360"/>
            <a:ext cx="11209866" cy="1320800"/>
          </a:xfrm>
        </p:spPr>
        <p:txBody>
          <a:bodyPr/>
          <a:lstStyle/>
          <a:p>
            <a:r>
              <a:rPr lang="en-GB" b="1">
                <a:solidFill>
                  <a:srgbClr val="002060"/>
                </a:solidFill>
              </a:rPr>
              <a:t>So, what’s your next step?</a:t>
            </a:r>
          </a:p>
        </p:txBody>
      </p:sp>
      <p:sp>
        <p:nvSpPr>
          <p:cNvPr id="3" name="Content Placeholder 2"/>
          <p:cNvSpPr>
            <a:spLocks noGrp="1"/>
          </p:cNvSpPr>
          <p:nvPr>
            <p:ph sz="half" idx="1"/>
          </p:nvPr>
        </p:nvSpPr>
        <p:spPr>
          <a:xfrm>
            <a:off x="491067" y="1454833"/>
            <a:ext cx="4184035" cy="3880772"/>
          </a:xfrm>
        </p:spPr>
        <p:txBody>
          <a:bodyPr>
            <a:normAutofit/>
          </a:bodyPr>
          <a:lstStyle/>
          <a:p>
            <a:pPr marL="0" indent="0">
              <a:buNone/>
            </a:pPr>
            <a:r>
              <a:rPr lang="en-GB" sz="2800">
                <a:solidFill>
                  <a:schemeClr val="tx1"/>
                </a:solidFill>
              </a:rPr>
              <a:t>1</a:t>
            </a:r>
            <a:r>
              <a:rPr lang="en-GB" sz="2800" baseline="30000">
                <a:solidFill>
                  <a:schemeClr val="tx1"/>
                </a:solidFill>
              </a:rPr>
              <a:t>st</a:t>
            </a:r>
            <a:r>
              <a:rPr lang="en-GB" sz="2800">
                <a:solidFill>
                  <a:schemeClr val="tx1"/>
                </a:solidFill>
              </a:rPr>
              <a:t>. Science</a:t>
            </a:r>
          </a:p>
          <a:p>
            <a:pPr marL="0" indent="0">
              <a:buNone/>
            </a:pPr>
            <a:r>
              <a:rPr lang="en-GB" sz="2800">
                <a:solidFill>
                  <a:schemeClr val="tx1"/>
                </a:solidFill>
              </a:rPr>
              <a:t>2</a:t>
            </a:r>
            <a:r>
              <a:rPr lang="en-GB" sz="2800" baseline="30000">
                <a:solidFill>
                  <a:schemeClr val="tx1"/>
                </a:solidFill>
              </a:rPr>
              <a:t>nd</a:t>
            </a:r>
            <a:r>
              <a:rPr lang="en-GB" sz="2800">
                <a:solidFill>
                  <a:schemeClr val="tx1"/>
                </a:solidFill>
              </a:rPr>
              <a:t>. Maths</a:t>
            </a:r>
          </a:p>
          <a:p>
            <a:pPr marL="0" indent="0">
              <a:buNone/>
            </a:pPr>
            <a:r>
              <a:rPr lang="en-GB" sz="2800">
                <a:solidFill>
                  <a:schemeClr val="tx1"/>
                </a:solidFill>
              </a:rPr>
              <a:t>3</a:t>
            </a:r>
            <a:r>
              <a:rPr lang="en-GB" sz="2800" baseline="30000">
                <a:solidFill>
                  <a:schemeClr val="tx1"/>
                </a:solidFill>
              </a:rPr>
              <a:t>rd</a:t>
            </a:r>
            <a:r>
              <a:rPr lang="en-GB" sz="2800">
                <a:solidFill>
                  <a:schemeClr val="tx1"/>
                </a:solidFill>
              </a:rPr>
              <a:t>. Business</a:t>
            </a:r>
          </a:p>
          <a:p>
            <a:pPr marL="0" indent="0">
              <a:buNone/>
            </a:pPr>
            <a:r>
              <a:rPr lang="en-GB" sz="2800">
                <a:solidFill>
                  <a:schemeClr val="tx1"/>
                </a:solidFill>
              </a:rPr>
              <a:t>4</a:t>
            </a:r>
            <a:r>
              <a:rPr lang="en-GB" sz="2800" baseline="30000">
                <a:solidFill>
                  <a:schemeClr val="tx1"/>
                </a:solidFill>
              </a:rPr>
              <a:t>th</a:t>
            </a:r>
            <a:r>
              <a:rPr lang="en-GB" sz="2800">
                <a:solidFill>
                  <a:schemeClr val="tx1"/>
                </a:solidFill>
              </a:rPr>
              <a:t>. English</a:t>
            </a:r>
          </a:p>
          <a:p>
            <a:pPr marL="0" indent="0">
              <a:buNone/>
            </a:pPr>
            <a:r>
              <a:rPr lang="en-GB" sz="2800">
                <a:solidFill>
                  <a:schemeClr val="tx1"/>
                </a:solidFill>
              </a:rPr>
              <a:t>5</a:t>
            </a:r>
            <a:r>
              <a:rPr lang="en-GB" sz="2800" baseline="30000">
                <a:solidFill>
                  <a:schemeClr val="tx1"/>
                </a:solidFill>
              </a:rPr>
              <a:t>th</a:t>
            </a:r>
            <a:r>
              <a:rPr lang="en-GB" sz="2800">
                <a:solidFill>
                  <a:schemeClr val="tx1"/>
                </a:solidFill>
              </a:rPr>
              <a:t>. Geography</a:t>
            </a:r>
          </a:p>
          <a:p>
            <a:pPr marL="0" indent="0">
              <a:buNone/>
            </a:pPr>
            <a:r>
              <a:rPr lang="en-GB" sz="2800">
                <a:solidFill>
                  <a:schemeClr val="tx1"/>
                </a:solidFill>
              </a:rPr>
              <a:t>6</a:t>
            </a:r>
            <a:r>
              <a:rPr lang="en-GB" sz="2800" baseline="30000">
                <a:solidFill>
                  <a:schemeClr val="tx1"/>
                </a:solidFill>
              </a:rPr>
              <a:t>th</a:t>
            </a:r>
            <a:r>
              <a:rPr lang="en-GB" sz="2800">
                <a:solidFill>
                  <a:schemeClr val="tx1"/>
                </a:solidFill>
              </a:rPr>
              <a:t>. Music</a:t>
            </a:r>
          </a:p>
          <a:p>
            <a:pPr marL="0" indent="0">
              <a:buNone/>
            </a:pPr>
            <a:r>
              <a:rPr lang="en-GB" sz="2800">
                <a:solidFill>
                  <a:schemeClr val="tx1"/>
                </a:solidFill>
              </a:rPr>
              <a:t>7</a:t>
            </a:r>
            <a:r>
              <a:rPr lang="en-GB" sz="2800" baseline="30000">
                <a:solidFill>
                  <a:schemeClr val="tx1"/>
                </a:solidFill>
              </a:rPr>
              <a:t>th</a:t>
            </a:r>
            <a:r>
              <a:rPr lang="en-GB" sz="2800">
                <a:solidFill>
                  <a:schemeClr val="tx1"/>
                </a:solidFill>
              </a:rPr>
              <a:t>. RE</a:t>
            </a:r>
          </a:p>
        </p:txBody>
      </p:sp>
      <p:sp>
        <p:nvSpPr>
          <p:cNvPr id="4" name="Content Placeholder 3"/>
          <p:cNvSpPr>
            <a:spLocks noGrp="1"/>
          </p:cNvSpPr>
          <p:nvPr>
            <p:ph sz="half" idx="2"/>
          </p:nvPr>
        </p:nvSpPr>
        <p:spPr>
          <a:xfrm>
            <a:off x="5214089" y="1308504"/>
            <a:ext cx="6486844" cy="3880773"/>
          </a:xfrm>
        </p:spPr>
        <p:txBody>
          <a:bodyPr>
            <a:noAutofit/>
          </a:bodyPr>
          <a:lstStyle/>
          <a:p>
            <a:pPr>
              <a:buClr>
                <a:schemeClr val="tx2">
                  <a:lumMod val="75000"/>
                </a:schemeClr>
              </a:buClr>
              <a:buSzPct val="92000"/>
              <a:buFont typeface="Arial" panose="020B0604020202020204" pitchFamily="34" charset="0"/>
              <a:buChar char="•"/>
            </a:pPr>
            <a:r>
              <a:rPr lang="en-GB" sz="2800">
                <a:solidFill>
                  <a:schemeClr val="tx1"/>
                </a:solidFill>
              </a:rPr>
              <a:t>Look at your mock timetable.</a:t>
            </a:r>
          </a:p>
          <a:p>
            <a:pPr>
              <a:buClr>
                <a:schemeClr val="tx2">
                  <a:lumMod val="75000"/>
                </a:schemeClr>
              </a:buClr>
              <a:buSzPct val="92000"/>
              <a:buFont typeface="Arial" panose="020B0604020202020204" pitchFamily="34" charset="0"/>
              <a:buChar char="•"/>
            </a:pPr>
            <a:r>
              <a:rPr lang="en-GB" sz="2800">
                <a:solidFill>
                  <a:schemeClr val="tx1"/>
                </a:solidFill>
              </a:rPr>
              <a:t>Plan the subjects you feel you need to revise most in order of where they come in the 2-week mock timetable.</a:t>
            </a:r>
          </a:p>
          <a:p>
            <a:pPr>
              <a:buClr>
                <a:schemeClr val="tx2">
                  <a:lumMod val="75000"/>
                </a:schemeClr>
              </a:buClr>
              <a:buSzPct val="92000"/>
              <a:buFont typeface="Arial" panose="020B0604020202020204" pitchFamily="34" charset="0"/>
              <a:buChar char="•"/>
            </a:pPr>
            <a:r>
              <a:rPr lang="en-GB" sz="2800">
                <a:solidFill>
                  <a:schemeClr val="tx1"/>
                </a:solidFill>
              </a:rPr>
              <a:t>All core subjects are in first week, mix those with the first ones that come in week 2</a:t>
            </a:r>
          </a:p>
          <a:p>
            <a:pPr>
              <a:buClr>
                <a:schemeClr val="tx2">
                  <a:lumMod val="75000"/>
                </a:schemeClr>
              </a:buClr>
              <a:buSzPct val="92000"/>
              <a:buFont typeface="Arial" panose="020B0604020202020204" pitchFamily="34" charset="0"/>
              <a:buChar char="•"/>
            </a:pPr>
            <a:r>
              <a:rPr lang="en-GB" sz="2800">
                <a:solidFill>
                  <a:schemeClr val="tx1"/>
                </a:solidFill>
              </a:rPr>
              <a:t>Don’t start with only subjects that are in week 2</a:t>
            </a:r>
          </a:p>
          <a:p>
            <a:pPr marL="0" indent="0">
              <a:buNone/>
            </a:pPr>
            <a:endParaRPr lang="en-GB" sz="2800"/>
          </a:p>
        </p:txBody>
      </p:sp>
      <p:sp>
        <p:nvSpPr>
          <p:cNvPr id="5" name="Right Arrow 4"/>
          <p:cNvSpPr/>
          <p:nvPr/>
        </p:nvSpPr>
        <p:spPr>
          <a:xfrm>
            <a:off x="3651780" y="2657578"/>
            <a:ext cx="1785938" cy="1182624"/>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2300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6237"/>
            <a:ext cx="11274034" cy="758163"/>
          </a:xfrm>
        </p:spPr>
        <p:txBody>
          <a:bodyPr>
            <a:normAutofit fontScale="90000"/>
          </a:bodyPr>
          <a:lstStyle/>
          <a:p>
            <a:pPr algn="ctr"/>
            <a:r>
              <a:rPr lang="en-GB" sz="3200">
                <a:solidFill>
                  <a:srgbClr val="002060"/>
                </a:solidFill>
              </a:rPr>
              <a:t>Now it’s time for you to think about planning your own timetable using </a:t>
            </a:r>
            <a:r>
              <a:rPr lang="en-GB" sz="3200" b="1">
                <a:solidFill>
                  <a:srgbClr val="FF0000"/>
                </a:solidFill>
                <a:ea typeface="Calibri" panose="020F0502020204030204" pitchFamily="34" charset="0"/>
                <a:cs typeface="Times New Roman" panose="02020603050405020304" pitchFamily="18" charset="0"/>
              </a:rPr>
              <a:t>the Pomodoro Technique</a:t>
            </a:r>
            <a:r>
              <a:rPr lang="en-GB" sz="3200" b="1">
                <a:solidFill>
                  <a:srgbClr val="FF0000"/>
                </a:solidFill>
              </a:rPr>
              <a:t> </a:t>
            </a:r>
            <a:endParaRPr lang="en-GB" sz="3200">
              <a:solidFill>
                <a:schemeClr val="tx2">
                  <a:lumMod val="75000"/>
                </a:schemeClr>
              </a:solidFill>
            </a:endParaRPr>
          </a:p>
        </p:txBody>
      </p:sp>
      <p:sp>
        <p:nvSpPr>
          <p:cNvPr id="6" name="Rectangle 5">
            <a:extLst>
              <a:ext uri="{FF2B5EF4-FFF2-40B4-BE49-F238E27FC236}">
                <a16:creationId xmlns:a16="http://schemas.microsoft.com/office/drawing/2014/main" id="{32D2F031-47E3-96F4-68D4-8171BBC1C742}"/>
              </a:ext>
            </a:extLst>
          </p:cNvPr>
          <p:cNvSpPr/>
          <p:nvPr/>
        </p:nvSpPr>
        <p:spPr>
          <a:xfrm>
            <a:off x="194288" y="1364743"/>
            <a:ext cx="11803423" cy="482645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buFont typeface="+mj-lt"/>
              <a:buAutoNum type="arabicPeriod"/>
            </a:pPr>
            <a:r>
              <a:rPr lang="en-GB" sz="2400">
                <a:solidFill>
                  <a:srgbClr val="000000"/>
                </a:solidFill>
                <a:effectLst/>
                <a:ea typeface="Calibri" panose="020F0502020204030204" pitchFamily="34" charset="0"/>
                <a:cs typeface="Times New Roman" panose="02020603050405020304" pitchFamily="18" charset="0"/>
              </a:rPr>
              <a:t>Choose a time when you are well-rested and used to working.</a:t>
            </a:r>
            <a:endParaRPr lang="en-GB" sz="2000">
              <a:effectLst/>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400">
                <a:solidFill>
                  <a:srgbClr val="000000"/>
                </a:solidFill>
                <a:effectLst/>
                <a:ea typeface="Calibri" panose="020F0502020204030204" pitchFamily="34" charset="0"/>
                <a:cs typeface="Times New Roman" panose="02020603050405020304" pitchFamily="18" charset="0"/>
              </a:rPr>
              <a:t>Decide the specific task you are going to complete (</a:t>
            </a:r>
            <a:r>
              <a:rPr lang="en-GB" sz="2400" b="1" i="1">
                <a:solidFill>
                  <a:srgbClr val="FF0000"/>
                </a:solidFill>
                <a:effectLst/>
                <a:ea typeface="Calibri" panose="020F0502020204030204" pitchFamily="34" charset="0"/>
                <a:cs typeface="Times New Roman" panose="02020603050405020304" pitchFamily="18" charset="0"/>
              </a:rPr>
              <a:t>e.g. I will complete a Science revision module about electrolysis of aqueous substances).</a:t>
            </a:r>
            <a:endParaRPr lang="en-GB" sz="2000" b="1" i="1">
              <a:solidFill>
                <a:srgbClr val="FF0000"/>
              </a:solidFill>
              <a:effectLst/>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400">
                <a:solidFill>
                  <a:srgbClr val="000000"/>
                </a:solidFill>
                <a:effectLst/>
                <a:ea typeface="Calibri" panose="020F0502020204030204" pitchFamily="34" charset="0"/>
                <a:cs typeface="Times New Roman" panose="02020603050405020304" pitchFamily="18" charset="0"/>
              </a:rPr>
              <a:t>Set up your study area.</a:t>
            </a:r>
            <a:endParaRPr lang="en-GB" sz="2000">
              <a:effectLst/>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400">
                <a:solidFill>
                  <a:srgbClr val="000000"/>
                </a:solidFill>
                <a:effectLst/>
                <a:ea typeface="Calibri" panose="020F0502020204030204" pitchFamily="34" charset="0"/>
                <a:cs typeface="Times New Roman" panose="02020603050405020304" pitchFamily="18" charset="0"/>
              </a:rPr>
              <a:t>Decide on how many 25-minute slots you will need to complete the task you have decided to complete.</a:t>
            </a:r>
            <a:endParaRPr lang="en-GB" sz="2000">
              <a:effectLst/>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400">
                <a:solidFill>
                  <a:srgbClr val="000000"/>
                </a:solidFill>
                <a:effectLst/>
                <a:ea typeface="Calibri" panose="020F0502020204030204" pitchFamily="34" charset="0"/>
                <a:cs typeface="Times New Roman" panose="02020603050405020304" pitchFamily="18" charset="0"/>
              </a:rPr>
              <a:t>Set a timer for 25 minutes. Ideally use a digital timer which is </a:t>
            </a:r>
            <a:r>
              <a:rPr lang="en-GB" sz="2400" i="1">
                <a:solidFill>
                  <a:srgbClr val="000000"/>
                </a:solidFill>
                <a:effectLst/>
                <a:ea typeface="Calibri" panose="020F0502020204030204" pitchFamily="34" charset="0"/>
                <a:cs typeface="Times New Roman" panose="02020603050405020304" pitchFamily="18" charset="0"/>
              </a:rPr>
              <a:t>not</a:t>
            </a:r>
            <a:r>
              <a:rPr lang="en-GB" sz="2400">
                <a:solidFill>
                  <a:srgbClr val="000000"/>
                </a:solidFill>
                <a:effectLst/>
                <a:ea typeface="Calibri" panose="020F0502020204030204" pitchFamily="34" charset="0"/>
                <a:cs typeface="Times New Roman" panose="02020603050405020304" pitchFamily="18" charset="0"/>
              </a:rPr>
              <a:t> on your phone.</a:t>
            </a:r>
            <a:endParaRPr lang="en-GB" sz="2000">
              <a:effectLst/>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400">
                <a:solidFill>
                  <a:srgbClr val="000000"/>
                </a:solidFill>
                <a:effectLst/>
                <a:ea typeface="Calibri" panose="020F0502020204030204" pitchFamily="34" charset="0"/>
                <a:cs typeface="Times New Roman" panose="02020603050405020304" pitchFamily="18" charset="0"/>
              </a:rPr>
              <a:t>Spend the </a:t>
            </a:r>
            <a:r>
              <a:rPr lang="en-GB" sz="2400" i="1">
                <a:solidFill>
                  <a:srgbClr val="000000"/>
                </a:solidFill>
                <a:effectLst/>
                <a:ea typeface="Calibri" panose="020F0502020204030204" pitchFamily="34" charset="0"/>
                <a:cs typeface="Times New Roman" panose="02020603050405020304" pitchFamily="18" charset="0"/>
              </a:rPr>
              <a:t>entire</a:t>
            </a:r>
            <a:r>
              <a:rPr lang="en-GB" sz="2400">
                <a:solidFill>
                  <a:srgbClr val="000000"/>
                </a:solidFill>
                <a:effectLst/>
                <a:ea typeface="Calibri" panose="020F0502020204030204" pitchFamily="34" charset="0"/>
                <a:cs typeface="Times New Roman" panose="02020603050405020304" pitchFamily="18" charset="0"/>
              </a:rPr>
              <a:t> 25 minutes working. If you have spare time at the end, start another task.</a:t>
            </a:r>
            <a:endParaRPr lang="en-GB" sz="2000">
              <a:effectLst/>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2400">
                <a:solidFill>
                  <a:srgbClr val="000000"/>
                </a:solidFill>
                <a:effectLst/>
                <a:ea typeface="Calibri" panose="020F0502020204030204" pitchFamily="34" charset="0"/>
                <a:cs typeface="Times New Roman" panose="02020603050405020304" pitchFamily="18" charset="0"/>
              </a:rPr>
              <a:t>When the timer goes off, leave your working area and take a 5-minute break.</a:t>
            </a:r>
            <a:endParaRPr lang="en-GB" sz="200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2400">
                <a:solidFill>
                  <a:srgbClr val="000000"/>
                </a:solidFill>
                <a:effectLst/>
                <a:ea typeface="Calibri" panose="020F0502020204030204" pitchFamily="34" charset="0"/>
                <a:cs typeface="Times New Roman" panose="02020603050405020304" pitchFamily="18" charset="0"/>
              </a:rPr>
              <a:t>Repeat. Take a longer break after every 3x25-minute sessions.</a:t>
            </a:r>
            <a:endParaRPr lang="en-GB" sz="2000">
              <a:effectLst/>
              <a:ea typeface="Calibri" panose="020F0502020204030204" pitchFamily="34" charset="0"/>
              <a:cs typeface="Times New Roman" panose="02020603050405020304" pitchFamily="18" charset="0"/>
            </a:endParaRPr>
          </a:p>
          <a:p>
            <a:pPr>
              <a:lnSpc>
                <a:spcPct val="107000"/>
              </a:lnSpc>
              <a:spcAft>
                <a:spcPts val="800"/>
              </a:spcAft>
            </a:pPr>
            <a:r>
              <a:rPr lang="en-GB" sz="1100">
                <a:solidFill>
                  <a:srgbClr val="000000"/>
                </a:solidFill>
                <a:effectLst/>
                <a:ea typeface="Calibri" panose="020F0502020204030204" pitchFamily="34" charset="0"/>
                <a:cs typeface="Times New Roman" panose="02020603050405020304" pitchFamily="18" charset="0"/>
              </a:rPr>
              <a:t> </a:t>
            </a:r>
            <a:endParaRPr lang="en-GB" sz="110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100">
                <a:solidFill>
                  <a:srgbClr val="000000"/>
                </a:solidFill>
                <a:effectLst/>
                <a:ea typeface="Calibri" panose="020F0502020204030204" pitchFamily="34" charset="0"/>
                <a:cs typeface="Times New Roman" panose="02020603050405020304" pitchFamily="18" charset="0"/>
              </a:rPr>
              <a:t> </a:t>
            </a:r>
            <a:endParaRPr lang="en-GB" sz="1100">
              <a:effectLst/>
              <a:ea typeface="Calibri" panose="020F0502020204030204" pitchFamily="34" charset="0"/>
              <a:cs typeface="Times New Roman" panose="02020603050405020304" pitchFamily="18" charset="0"/>
            </a:endParaRPr>
          </a:p>
          <a:p>
            <a:pPr>
              <a:lnSpc>
                <a:spcPct val="107000"/>
              </a:lnSpc>
              <a:spcAft>
                <a:spcPts val="800"/>
              </a:spcAft>
            </a:pPr>
            <a:r>
              <a:rPr lang="en-GB" sz="1100">
                <a:solidFill>
                  <a:srgbClr val="000000"/>
                </a:solidFill>
                <a:effectLst/>
                <a:ea typeface="Calibri" panose="020F0502020204030204" pitchFamily="34" charset="0"/>
                <a:cs typeface="Times New Roman" panose="02020603050405020304" pitchFamily="18" charset="0"/>
              </a:rPr>
              <a:t> </a:t>
            </a:r>
            <a:endParaRPr lang="en-GB" sz="1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8721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082654" y="5609206"/>
            <a:ext cx="1109346" cy="887478"/>
          </a:xfrm>
          <a:prstGeom prst="rect">
            <a:avLst/>
          </a:prstGeom>
        </p:spPr>
      </p:pic>
      <p:sp>
        <p:nvSpPr>
          <p:cNvPr id="9" name="Title 1"/>
          <p:cNvSpPr>
            <a:spLocks noGrp="1"/>
          </p:cNvSpPr>
          <p:nvPr>
            <p:ph type="title"/>
          </p:nvPr>
        </p:nvSpPr>
        <p:spPr>
          <a:xfrm>
            <a:off x="454320" y="361316"/>
            <a:ext cx="11442700" cy="615949"/>
          </a:xfrm>
        </p:spPr>
        <p:txBody>
          <a:bodyPr>
            <a:normAutofit fontScale="90000"/>
          </a:bodyPr>
          <a:lstStyle/>
          <a:p>
            <a:r>
              <a:rPr lang="en-GB" b="1"/>
              <a:t>Ready to Revise: </a:t>
            </a:r>
            <a:r>
              <a:rPr lang="en-GB" sz="2800">
                <a:latin typeface="Calibri" panose="020F0502020204030204" pitchFamily="34" charset="0"/>
              </a:rPr>
              <a:t>How can I use </a:t>
            </a:r>
            <a:r>
              <a:rPr lang="en-GB" sz="2800" b="1">
                <a:latin typeface="Calibri" panose="020F0502020204030204" pitchFamily="34" charset="0"/>
              </a:rPr>
              <a:t>dual coding</a:t>
            </a:r>
            <a:r>
              <a:rPr lang="en-GB" sz="2800">
                <a:latin typeface="Calibri" panose="020F0502020204030204" pitchFamily="34" charset="0"/>
              </a:rPr>
              <a:t> to improve my recall and retention of information?</a:t>
            </a:r>
            <a:endParaRPr lang="en-GB" sz="310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6054" y="1198153"/>
            <a:ext cx="7087258" cy="5131210"/>
          </a:xfrm>
          <a:prstGeom prst="rect">
            <a:avLst/>
          </a:prstGeom>
        </p:spPr>
      </p:pic>
      <p:pic>
        <p:nvPicPr>
          <p:cNvPr id="2" name="Picture 1">
            <a:extLst>
              <a:ext uri="{FF2B5EF4-FFF2-40B4-BE49-F238E27FC236}">
                <a16:creationId xmlns:a16="http://schemas.microsoft.com/office/drawing/2014/main" id="{FBB50F5F-0787-6E21-D1D7-F5B8DA67BD4F}"/>
              </a:ext>
            </a:extLst>
          </p:cNvPr>
          <p:cNvPicPr>
            <a:picLocks noChangeAspect="1"/>
          </p:cNvPicPr>
          <p:nvPr/>
        </p:nvPicPr>
        <p:blipFill>
          <a:blip r:embed="rId5"/>
          <a:stretch>
            <a:fillRect/>
          </a:stretch>
        </p:blipFill>
        <p:spPr>
          <a:xfrm>
            <a:off x="454320" y="1365474"/>
            <a:ext cx="3376175" cy="4963889"/>
          </a:xfrm>
          <a:prstGeom prst="rect">
            <a:avLst/>
          </a:prstGeom>
        </p:spPr>
      </p:pic>
    </p:spTree>
    <p:extLst>
      <p:ext uri="{BB962C8B-B14F-4D97-AF65-F5344CB8AC3E}">
        <p14:creationId xmlns:p14="http://schemas.microsoft.com/office/powerpoint/2010/main" val="3336255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ular Callout 5"/>
          <p:cNvSpPr/>
          <p:nvPr/>
        </p:nvSpPr>
        <p:spPr>
          <a:xfrm>
            <a:off x="454319" y="1198153"/>
            <a:ext cx="3285167" cy="4684032"/>
          </a:xfrm>
          <a:prstGeom prst="wedgeRectCallout">
            <a:avLst>
              <a:gd name="adj1" fmla="val 53271"/>
              <a:gd name="adj2" fmla="val 62601"/>
            </a:avLst>
          </a:prstGeom>
          <a:solidFill>
            <a:srgbClr val="00206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bg1"/>
                </a:solidFill>
                <a:latin typeface="Calibri" panose="020F0502020204030204" pitchFamily="34" charset="0"/>
              </a:rPr>
              <a:t>How about this one for World War 1?</a:t>
            </a:r>
          </a:p>
          <a:p>
            <a:pPr algn="ctr"/>
            <a:endParaRPr lang="en-GB" sz="2800" i="1">
              <a:solidFill>
                <a:schemeClr val="bg1"/>
              </a:solidFill>
              <a:latin typeface="Calibri" panose="020F0502020204030204" pitchFamily="34" charset="0"/>
            </a:endParaRPr>
          </a:p>
          <a:p>
            <a:pPr algn="ctr"/>
            <a:r>
              <a:rPr lang="en-GB" sz="2800" i="1">
                <a:solidFill>
                  <a:schemeClr val="bg1"/>
                </a:solidFill>
                <a:latin typeface="Calibri" panose="020F0502020204030204" pitchFamily="34" charset="0"/>
              </a:rPr>
              <a:t>On a sheet of paper create your own </a:t>
            </a:r>
            <a:r>
              <a:rPr lang="en-GB" sz="2800" b="1" i="1">
                <a:solidFill>
                  <a:schemeClr val="bg1"/>
                </a:solidFill>
                <a:latin typeface="Calibri" panose="020F0502020204030204" pitchFamily="34" charset="0"/>
              </a:rPr>
              <a:t>dual coding</a:t>
            </a:r>
            <a:r>
              <a:rPr lang="en-GB" sz="2800" i="1">
                <a:solidFill>
                  <a:schemeClr val="bg1"/>
                </a:solidFill>
                <a:latin typeface="Calibri" panose="020F0502020204030204" pitchFamily="34" charset="0"/>
              </a:rPr>
              <a:t> guide to</a:t>
            </a:r>
          </a:p>
          <a:p>
            <a:pPr algn="ctr"/>
            <a:r>
              <a:rPr lang="en-GB" sz="2800" i="1">
                <a:solidFill>
                  <a:schemeClr val="bg1"/>
                </a:solidFill>
                <a:latin typeface="Calibri" panose="020F0502020204030204" pitchFamily="34" charset="0"/>
              </a:rPr>
              <a:t>Act 1 of ‘An Inspector Calls</a:t>
            </a:r>
            <a:r>
              <a:rPr lang="en-GB" sz="2400" i="1">
                <a:solidFill>
                  <a:schemeClr val="bg1"/>
                </a:solidFill>
                <a:latin typeface="Comic Sans MS" panose="030F0702030302020204" pitchFamily="66" charset="0"/>
              </a:rPr>
              <a:t>’.</a:t>
            </a:r>
          </a:p>
          <a:p>
            <a:pPr algn="ctr"/>
            <a:r>
              <a:rPr lang="en-GB" sz="2400" i="1">
                <a:solidFill>
                  <a:schemeClr val="bg1"/>
                </a:solidFill>
                <a:latin typeface="Comic Sans MS" panose="030F0702030302020204" pitchFamily="66" charset="0"/>
              </a:rPr>
              <a:t>Add quotes if you can</a:t>
            </a:r>
          </a:p>
          <a:p>
            <a:endParaRPr lang="en-GB" sz="2400">
              <a:solidFill>
                <a:schemeClr val="tx1"/>
              </a:solidFill>
              <a:latin typeface="Calibri" panose="020F0502020204030204" pitchFamily="34" charset="0"/>
            </a:endParaRPr>
          </a:p>
        </p:txBody>
      </p:sp>
      <p:sp>
        <p:nvSpPr>
          <p:cNvPr id="9" name="Title 1"/>
          <p:cNvSpPr>
            <a:spLocks noGrp="1"/>
          </p:cNvSpPr>
          <p:nvPr>
            <p:ph type="title"/>
          </p:nvPr>
        </p:nvSpPr>
        <p:spPr>
          <a:xfrm>
            <a:off x="221055" y="276192"/>
            <a:ext cx="11442700" cy="615949"/>
          </a:xfrm>
        </p:spPr>
        <p:txBody>
          <a:bodyPr>
            <a:normAutofit/>
          </a:bodyPr>
          <a:lstStyle/>
          <a:p>
            <a:r>
              <a:rPr lang="en-GB" sz="2800">
                <a:latin typeface="Calibri" panose="020F0502020204030204" pitchFamily="34" charset="0"/>
              </a:rPr>
              <a:t>How can I use </a:t>
            </a:r>
            <a:r>
              <a:rPr lang="en-GB" sz="2800" b="1">
                <a:latin typeface="Calibri" panose="020F0502020204030204" pitchFamily="34" charset="0"/>
              </a:rPr>
              <a:t>dual coding</a:t>
            </a:r>
            <a:r>
              <a:rPr lang="en-GB" sz="2800">
                <a:latin typeface="Calibri" panose="020F0502020204030204" pitchFamily="34" charset="0"/>
              </a:rPr>
              <a:t> to improve my recall and retention of information?</a:t>
            </a:r>
            <a:endParaRPr lang="en-GB" sz="310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856172" y="5244928"/>
            <a:ext cx="1335827" cy="1068663"/>
          </a:xfrm>
          <a:prstGeom prst="rect">
            <a:avLst/>
          </a:prstGeom>
        </p:spPr>
      </p:pic>
      <p:pic>
        <p:nvPicPr>
          <p:cNvPr id="2" name="Picture 1">
            <a:extLst>
              <a:ext uri="{FF2B5EF4-FFF2-40B4-BE49-F238E27FC236}">
                <a16:creationId xmlns:a16="http://schemas.microsoft.com/office/drawing/2014/main" id="{954ACAA1-8174-5A16-6F49-EC042FFED35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37677" y="1000590"/>
            <a:ext cx="6518496" cy="5443073"/>
          </a:xfrm>
          <a:prstGeom prst="rect">
            <a:avLst/>
          </a:prstGeom>
        </p:spPr>
      </p:pic>
    </p:spTree>
    <p:extLst>
      <p:ext uri="{BB962C8B-B14F-4D97-AF65-F5344CB8AC3E}">
        <p14:creationId xmlns:p14="http://schemas.microsoft.com/office/powerpoint/2010/main" val="1116289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ular Callout 5"/>
          <p:cNvSpPr/>
          <p:nvPr/>
        </p:nvSpPr>
        <p:spPr>
          <a:xfrm>
            <a:off x="454319" y="1970690"/>
            <a:ext cx="3285167" cy="1671144"/>
          </a:xfrm>
          <a:prstGeom prst="wedgeRectCallout">
            <a:avLst>
              <a:gd name="adj1" fmla="val 37914"/>
              <a:gd name="adj2" fmla="val 70148"/>
            </a:avLst>
          </a:prstGeom>
          <a:solidFill>
            <a:srgbClr val="00206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i="1">
                <a:solidFill>
                  <a:schemeClr val="bg1"/>
                </a:solidFill>
                <a:latin typeface="Calibri" panose="020F0502020204030204" pitchFamily="34" charset="0"/>
              </a:rPr>
              <a:t>Act 1 of ‘An Inspector Calls</a:t>
            </a:r>
            <a:r>
              <a:rPr lang="en-GB" sz="3200" i="1">
                <a:solidFill>
                  <a:schemeClr val="bg1"/>
                </a:solidFill>
                <a:latin typeface="Comic Sans MS" panose="030F0702030302020204" pitchFamily="66" charset="0"/>
              </a:rPr>
              <a:t>’.</a:t>
            </a:r>
          </a:p>
          <a:p>
            <a:endParaRPr lang="en-GB" sz="2400">
              <a:solidFill>
                <a:schemeClr val="tx1"/>
              </a:solidFill>
              <a:latin typeface="Calibri" panose="020F0502020204030204" pitchFamily="34" charset="0"/>
            </a:endParaRPr>
          </a:p>
        </p:txBody>
      </p:sp>
      <p:sp>
        <p:nvSpPr>
          <p:cNvPr id="9" name="Title 1"/>
          <p:cNvSpPr>
            <a:spLocks noGrp="1"/>
          </p:cNvSpPr>
          <p:nvPr>
            <p:ph type="title"/>
          </p:nvPr>
        </p:nvSpPr>
        <p:spPr>
          <a:xfrm>
            <a:off x="221055" y="276192"/>
            <a:ext cx="11442700" cy="615949"/>
          </a:xfrm>
        </p:spPr>
        <p:txBody>
          <a:bodyPr>
            <a:normAutofit/>
          </a:bodyPr>
          <a:lstStyle/>
          <a:p>
            <a:r>
              <a:rPr lang="en-GB" sz="2800">
                <a:latin typeface="Calibri" panose="020F0502020204030204" pitchFamily="34" charset="0"/>
              </a:rPr>
              <a:t>How can I use </a:t>
            </a:r>
            <a:r>
              <a:rPr lang="en-GB" sz="2800" b="1">
                <a:latin typeface="Calibri" panose="020F0502020204030204" pitchFamily="34" charset="0"/>
              </a:rPr>
              <a:t>dual coding</a:t>
            </a:r>
            <a:r>
              <a:rPr lang="en-GB" sz="2800">
                <a:latin typeface="Calibri" panose="020F0502020204030204" pitchFamily="34" charset="0"/>
              </a:rPr>
              <a:t> to improve my recall and retention of information?</a:t>
            </a:r>
            <a:endParaRPr lang="en-GB" sz="3100"/>
          </a:p>
        </p:txBody>
      </p:sp>
      <p:pic>
        <p:nvPicPr>
          <p:cNvPr id="3" name="Picture 2">
            <a:extLst>
              <a:ext uri="{FF2B5EF4-FFF2-40B4-BE49-F238E27FC236}">
                <a16:creationId xmlns:a16="http://schemas.microsoft.com/office/drawing/2014/main" id="{27288F04-17BE-C3B9-8AAF-45DE1D4EFF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49194" y="1107603"/>
            <a:ext cx="7488487" cy="5364436"/>
          </a:xfrm>
          <a:prstGeom prst="rect">
            <a:avLst/>
          </a:prstGeom>
        </p:spPr>
      </p:pic>
    </p:spTree>
    <p:extLst>
      <p:ext uri="{BB962C8B-B14F-4D97-AF65-F5344CB8AC3E}">
        <p14:creationId xmlns:p14="http://schemas.microsoft.com/office/powerpoint/2010/main" val="2565171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ular Callout 5"/>
          <p:cNvSpPr/>
          <p:nvPr/>
        </p:nvSpPr>
        <p:spPr>
          <a:xfrm>
            <a:off x="6751453" y="2214272"/>
            <a:ext cx="4530898" cy="3282354"/>
          </a:xfrm>
          <a:prstGeom prst="wedgeRectCallout">
            <a:avLst>
              <a:gd name="adj1" fmla="val 32825"/>
              <a:gd name="adj2" fmla="val 49788"/>
            </a:avLst>
          </a:prstGeom>
          <a:solidFill>
            <a:srgbClr val="00206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p>
            <a:pPr>
              <a:lnSpc>
                <a:spcPct val="90000"/>
              </a:lnSpc>
              <a:spcAft>
                <a:spcPts val="600"/>
              </a:spcAft>
            </a:pPr>
            <a:endParaRPr lang="en-GB" sz="3200">
              <a:solidFill>
                <a:schemeClr val="bg1"/>
              </a:solidFill>
              <a:ea typeface="Roboto Condensed" panose="02000000000000000000" pitchFamily="2" charset="0"/>
              <a:cs typeface="Roboto Condensed" panose="02000000000000000000" pitchFamily="2" charset="0"/>
            </a:endParaRPr>
          </a:p>
          <a:p>
            <a:pPr>
              <a:lnSpc>
                <a:spcPct val="90000"/>
              </a:lnSpc>
              <a:spcAft>
                <a:spcPts val="600"/>
              </a:spcAft>
            </a:pPr>
            <a:r>
              <a:rPr lang="en-GB" sz="3200">
                <a:solidFill>
                  <a:schemeClr val="bg1"/>
                </a:solidFill>
                <a:ea typeface="Roboto Condensed" panose="02000000000000000000" pitchFamily="2" charset="0"/>
                <a:cs typeface="Roboto Condensed" panose="02000000000000000000" pitchFamily="2" charset="0"/>
              </a:rPr>
              <a:t>A mind map is a visual diagram that provides an overview or summary of a topic or idea</a:t>
            </a:r>
            <a:r>
              <a:rPr lang="en-US" sz="3200" b="1">
                <a:solidFill>
                  <a:schemeClr val="bg1"/>
                </a:solidFill>
                <a:ea typeface="Roboto Condensed" panose="02000000000000000000" pitchFamily="2" charset="0"/>
                <a:cs typeface="Roboto Condensed" panose="02000000000000000000" pitchFamily="2" charset="0"/>
              </a:rPr>
              <a:t>.</a:t>
            </a:r>
          </a:p>
          <a:p>
            <a:pPr>
              <a:lnSpc>
                <a:spcPct val="90000"/>
              </a:lnSpc>
              <a:spcAft>
                <a:spcPts val="600"/>
              </a:spcAft>
            </a:pPr>
            <a:r>
              <a:rPr lang="en-GB" sz="3200">
                <a:solidFill>
                  <a:schemeClr val="bg1"/>
                </a:solidFill>
                <a:ea typeface="Roboto Condensed" panose="02000000000000000000" pitchFamily="2" charset="0"/>
                <a:cs typeface="Roboto Condensed" panose="02000000000000000000" pitchFamily="2" charset="0"/>
              </a:rPr>
              <a:t>Creating mind maps is a technique that many students find effective when revising.</a:t>
            </a:r>
            <a:endParaRPr lang="en-US" sz="3200">
              <a:solidFill>
                <a:schemeClr val="bg1"/>
              </a:solidFill>
              <a:ea typeface="Roboto Condensed" panose="02000000000000000000" pitchFamily="2" charset="0"/>
              <a:cs typeface="Roboto Condensed" panose="02000000000000000000" pitchFamily="2" charset="0"/>
            </a:endParaRPr>
          </a:p>
          <a:p>
            <a:pPr>
              <a:lnSpc>
                <a:spcPct val="90000"/>
              </a:lnSpc>
              <a:spcAft>
                <a:spcPts val="600"/>
              </a:spcAft>
            </a:pPr>
            <a:endParaRPr lang="en-US" sz="3200">
              <a:solidFill>
                <a:schemeClr val="bg1"/>
              </a:solidFill>
            </a:endParaRPr>
          </a:p>
        </p:txBody>
      </p:sp>
      <p:sp>
        <p:nvSpPr>
          <p:cNvPr id="5" name="Title 1">
            <a:extLst>
              <a:ext uri="{FF2B5EF4-FFF2-40B4-BE49-F238E27FC236}">
                <a16:creationId xmlns:a16="http://schemas.microsoft.com/office/drawing/2014/main" id="{C65BC01A-D72C-4ED1-9733-C4C817F7DB37}"/>
              </a:ext>
            </a:extLst>
          </p:cNvPr>
          <p:cNvSpPr txBox="1">
            <a:spLocks/>
          </p:cNvSpPr>
          <p:nvPr/>
        </p:nvSpPr>
        <p:spPr>
          <a:xfrm>
            <a:off x="276949" y="3381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GB" sz="4800" b="1">
                <a:solidFill>
                  <a:srgbClr val="002060"/>
                </a:solidFill>
                <a:ea typeface="Roboto Condensed" panose="02000000000000000000" pitchFamily="2" charset="0"/>
                <a:cs typeface="Roboto Condensed" panose="02000000000000000000" pitchFamily="2" charset="0"/>
              </a:rPr>
              <a:t>Revision Technique 2: Mind-map</a:t>
            </a:r>
          </a:p>
        </p:txBody>
      </p:sp>
      <p:pic>
        <p:nvPicPr>
          <p:cNvPr id="3" name="Picture 2">
            <a:extLst>
              <a:ext uri="{FF2B5EF4-FFF2-40B4-BE49-F238E27FC236}">
                <a16:creationId xmlns:a16="http://schemas.microsoft.com/office/drawing/2014/main" id="{A1522D69-BB30-FF20-C38B-782F5E9BDDD7}"/>
              </a:ext>
            </a:extLst>
          </p:cNvPr>
          <p:cNvPicPr>
            <a:picLocks noChangeAspect="1"/>
          </p:cNvPicPr>
          <p:nvPr/>
        </p:nvPicPr>
        <p:blipFill>
          <a:blip r:embed="rId3"/>
          <a:stretch>
            <a:fillRect/>
          </a:stretch>
        </p:blipFill>
        <p:spPr>
          <a:xfrm>
            <a:off x="1657782" y="1858738"/>
            <a:ext cx="3993422" cy="3993422"/>
          </a:xfrm>
          <a:prstGeom prst="rect">
            <a:avLst/>
          </a:prstGeom>
        </p:spPr>
      </p:pic>
    </p:spTree>
    <p:extLst>
      <p:ext uri="{BB962C8B-B14F-4D97-AF65-F5344CB8AC3E}">
        <p14:creationId xmlns:p14="http://schemas.microsoft.com/office/powerpoint/2010/main" val="262442648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2590</Words>
  <Application>Microsoft Office PowerPoint</Application>
  <PresentationFormat>Widescreen</PresentationFormat>
  <Paragraphs>282</Paragraphs>
  <Slides>52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Comic Sans MS</vt:lpstr>
      <vt:lpstr>inherit</vt:lpstr>
      <vt:lpstr>ReithSans</vt:lpstr>
      <vt:lpstr>Roboto Condensed</vt:lpstr>
      <vt:lpstr>Verdana</vt:lpstr>
      <vt:lpstr>Simple Light</vt:lpstr>
      <vt:lpstr>A Guide to Preparing for Exams</vt:lpstr>
      <vt:lpstr>A Guide to Preparing for Exams</vt:lpstr>
      <vt:lpstr>Revision Skills</vt:lpstr>
      <vt:lpstr>PowerPoint Presentation</vt:lpstr>
      <vt:lpstr>Ready to Revise: How can I use dual coding to improve my recall and retention of information? </vt:lpstr>
      <vt:lpstr>Ready to Revise: How can I use dual coding to improve my recall and retention of information?</vt:lpstr>
      <vt:lpstr>How can I use dual coding to improve my recall and retention of information?</vt:lpstr>
      <vt:lpstr>How can I use dual coding to improve my recall and retention of information?</vt:lpstr>
      <vt:lpstr>PowerPoint Presentation</vt:lpstr>
      <vt:lpstr>PowerPoint Presentation</vt:lpstr>
      <vt:lpstr>Mind maps allow you to see everything at a glance </vt:lpstr>
      <vt:lpstr>How to create a mind map </vt:lpstr>
      <vt:lpstr>Remember:</vt:lpstr>
      <vt:lpstr>On the following slides are examples from different subjects</vt:lpstr>
      <vt:lpstr>History</vt:lpstr>
      <vt:lpstr>English Lit Poetry</vt:lpstr>
      <vt:lpstr>Physics</vt:lpstr>
      <vt:lpstr>Geography</vt:lpstr>
      <vt:lpstr>PE</vt:lpstr>
      <vt:lpstr>PowerPoint Presentation</vt:lpstr>
      <vt:lpstr>Flash cards</vt:lpstr>
      <vt:lpstr>How to create your own set of flash cards</vt:lpstr>
      <vt:lpstr>Just How Useful are Flashcards?</vt:lpstr>
      <vt:lpstr>How to use your flash cards properly</vt:lpstr>
      <vt:lpstr>Biology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History</vt:lpstr>
      <vt:lpstr>PowerPoint Presentation</vt:lpstr>
      <vt:lpstr>Ready to Revise:  How can I use flashcards and self-quizzing effectively?</vt:lpstr>
      <vt:lpstr>PowerPoint Presentation</vt:lpstr>
      <vt:lpstr>PowerPoint Presentation</vt:lpstr>
      <vt:lpstr>PowerPoint Presentation</vt:lpstr>
      <vt:lpstr>PowerPoint Presentation</vt:lpstr>
      <vt:lpstr>Use a ‘thinking hard’ strategy – ‘Boxing up’</vt:lpstr>
      <vt:lpstr>Don’t forget about gcsepod! All your subjects with bitesize videos, quizzes and questions</vt:lpstr>
      <vt:lpstr>PowerPoint Presentation</vt:lpstr>
      <vt:lpstr>PowerPoint Presentation</vt:lpstr>
      <vt:lpstr>Revision Skills</vt:lpstr>
      <vt:lpstr>PowerPoint Presentation</vt:lpstr>
      <vt:lpstr>Mock timetable</vt:lpstr>
      <vt:lpstr>All students have been given multiple copies of these timetables…they should choose which they prefer…or even make their own.</vt:lpstr>
      <vt:lpstr>First task…</vt:lpstr>
      <vt:lpstr>An example:</vt:lpstr>
      <vt:lpstr>So, what’s your next step?</vt:lpstr>
      <vt:lpstr>Now it’s time for you to think about planning your own timetable using the Pomodoro Technique </vt:lpstr>
    </vt:vector>
  </TitlesOfParts>
  <Company>Wilsthorpe Community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 for Learning at KS3</dc:title>
  <dc:creator>Matthew Gray</dc:creator>
  <cp:lastModifiedBy>Nichols D (TSS)</cp:lastModifiedBy>
  <cp:revision>2</cp:revision>
  <cp:lastPrinted>2022-03-25T09:39:28Z</cp:lastPrinted>
  <dcterms:created xsi:type="dcterms:W3CDTF">2019-08-22T09:22:37Z</dcterms:created>
  <dcterms:modified xsi:type="dcterms:W3CDTF">2023-11-10T12:08:15Z</dcterms:modified>
</cp:coreProperties>
</file>